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3" r:id="rId9"/>
    <p:sldId id="264" r:id="rId10"/>
    <p:sldId id="296" r:id="rId11"/>
    <p:sldId id="297" r:id="rId12"/>
    <p:sldId id="271" r:id="rId13"/>
    <p:sldId id="267" r:id="rId14"/>
    <p:sldId id="298" r:id="rId15"/>
    <p:sldId id="272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99" r:id="rId24"/>
    <p:sldId id="283" r:id="rId25"/>
    <p:sldId id="291" r:id="rId26"/>
    <p:sldId id="300" r:id="rId27"/>
    <p:sldId id="286" r:id="rId28"/>
    <p:sldId id="287" r:id="rId29"/>
    <p:sldId id="30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6940-8CD9-4E0D-9454-453987C66BD2}" type="datetimeFigureOut">
              <a:rPr lang="hu-HU" smtClean="0"/>
              <a:t>2016.06.04.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C1C31-C606-47D1-9866-EA877C3698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64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8760-2CFF-41DF-835B-2B7EB5E935F1}" type="datetimeFigureOut">
              <a:rPr lang="hu-HU" smtClean="0"/>
              <a:t>2016.06.04.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1251-25AD-4D12-BBA9-E5E347A96A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22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01251-25AD-4D12-BBA9-E5E347A96A3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0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4946-C1F8-4E1D-89AA-4E17857F0831}" type="datetime1">
              <a:rPr lang="hu-HU" smtClean="0"/>
              <a:t>2016.06.04.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16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1388-F8C5-4074-855E-9DB78ADA3AFA}" type="datetime1">
              <a:rPr lang="hu-HU" smtClean="0"/>
              <a:t>2016.06.04.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76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56F2-0F8D-4296-802E-265CD5877D7D}" type="datetime1">
              <a:rPr lang="hu-HU" smtClean="0"/>
              <a:t>2016.06.04.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72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71A2-99C0-4BF2-BF95-E391D9498772}" type="datetime1">
              <a:rPr lang="hu-HU" smtClean="0"/>
              <a:t>2016.06.04.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7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E94C-D087-4EAB-8964-84717DB93418}" type="datetime1">
              <a:rPr lang="hu-HU" smtClean="0"/>
              <a:t>2016.06.04.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8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8BF1-3220-473A-8209-B4E2CA486C6D}" type="datetime1">
              <a:rPr lang="hu-HU" smtClean="0"/>
              <a:t>2016.06.04.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46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1E6-BC0B-4A45-97C9-8D3F509B1F2A}" type="datetime1">
              <a:rPr lang="hu-HU" smtClean="0"/>
              <a:t>2016.06.04.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78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658E-2DA0-4A24-BA82-F31487D9D64E}" type="datetime1">
              <a:rPr lang="hu-HU" smtClean="0"/>
              <a:t>2016.06.04.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46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A35A-D731-4298-9F1D-3502EB6DF6A6}" type="datetime1">
              <a:rPr lang="hu-HU" smtClean="0"/>
              <a:t>2016.06.04.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9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E423-8CCA-48C8-BEF3-F66B38595C5B}" type="datetime1">
              <a:rPr lang="hu-HU" smtClean="0"/>
              <a:t>2016.06.04.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42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2DF-753B-48A9-B902-DB6748BB50FB}" type="datetime1">
              <a:rPr lang="hu-HU" smtClean="0"/>
              <a:t>2016.06.04.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08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B2C0-5E7C-4152-A072-7FFE0D195B69}" type="datetime1">
              <a:rPr lang="hu-HU" smtClean="0"/>
              <a:t>2016.06.04.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9735-D0BC-4E9F-A9C3-5A49DF029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3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2304256"/>
          </a:xfrm>
        </p:spPr>
        <p:txBody>
          <a:bodyPr>
            <a:normAutofit fontScale="90000"/>
          </a:bodyPr>
          <a:lstStyle/>
          <a:p>
            <a: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Bizonyítási </a:t>
            </a:r>
            <a: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módszerek </a:t>
            </a:r>
            <a: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az irracionalitás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dirty="0" smtClean="0">
                <a:latin typeface="Baskerville Old Face" panose="02020602080505020303" pitchFamily="18" charset="0"/>
              </a:rPr>
              <a:t>Kis középiskolai módszertan</a:t>
            </a:r>
            <a:r>
              <a:rPr lang="hu-HU" sz="3100" dirty="0" smtClean="0">
                <a:latin typeface="Baskerville Old Face" panose="02020602080505020303" pitchFamily="18" charset="0"/>
              </a:rPr>
              <a:t> </a:t>
            </a:r>
            <a:endParaRPr lang="hu-HU" sz="3100" dirty="0">
              <a:latin typeface="Baskerville Old Face" panose="020206020805050203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583" y="5373216"/>
            <a:ext cx="8568951" cy="1320552"/>
          </a:xfrm>
        </p:spPr>
        <p:txBody>
          <a:bodyPr>
            <a:normAutofit fontScale="92500"/>
          </a:bodyPr>
          <a:lstStyle/>
          <a:p>
            <a:pPr algn="l"/>
            <a:r>
              <a:rPr lang="hu-H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Rátz László Vándorgyűlés</a:t>
            </a:r>
            <a:endParaRPr lang="hu-HU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hu-HU" sz="2400" i="1" dirty="0" smtClean="0">
                <a:solidFill>
                  <a:schemeClr val="tx1"/>
                </a:solidFill>
              </a:rPr>
              <a:t>Baja,</a:t>
            </a:r>
            <a:r>
              <a:rPr lang="hu-HU" sz="2400" i="1" dirty="0" smtClean="0">
                <a:solidFill>
                  <a:schemeClr val="tx1"/>
                </a:solidFill>
              </a:rPr>
              <a:t> 2016. július 6.</a:t>
            </a:r>
            <a:r>
              <a:rPr lang="hu-HU" sz="2600" i="1" dirty="0">
                <a:solidFill>
                  <a:schemeClr val="tx1"/>
                </a:solidFill>
              </a:rPr>
              <a:t>	</a:t>
            </a:r>
            <a:r>
              <a:rPr lang="hu-HU" sz="2600" i="1" dirty="0" smtClean="0">
                <a:solidFill>
                  <a:schemeClr val="tx1"/>
                </a:solidFill>
              </a:rPr>
              <a:t>		</a:t>
            </a:r>
            <a:r>
              <a:rPr lang="hu-H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Vigné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Lencsés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Ágnes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331640" y="3068316"/>
            <a:ext cx="6476839" cy="2070705"/>
            <a:chOff x="246109" y="2654796"/>
            <a:chExt cx="8568953" cy="2617854"/>
          </a:xfrm>
        </p:grpSpPr>
        <p:sp>
          <p:nvSpPr>
            <p:cNvPr id="4" name="Szövegdoboz 3"/>
            <p:cNvSpPr txBox="1"/>
            <p:nvPr/>
          </p:nvSpPr>
          <p:spPr>
            <a:xfrm>
              <a:off x="246109" y="4455537"/>
              <a:ext cx="8568953" cy="81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0" algn="l"/>
                  <a:tab pos="2511425" algn="l"/>
                  <a:tab pos="5111750" algn="l"/>
                </a:tabLst>
              </a:pPr>
              <a:r>
                <a:rPr lang="hu-HU" sz="1600" b="1" dirty="0" smtClean="0"/>
                <a:t>	</a:t>
              </a:r>
              <a:r>
                <a:rPr lang="hu-HU" dirty="0">
                  <a:latin typeface="Baskerville Old Face" panose="02020602080505020303" pitchFamily="18" charset="0"/>
                  <a:ea typeface="+mj-ea"/>
                  <a:cs typeface="+mj-cs"/>
                </a:rPr>
                <a:t>Fehér János</a:t>
              </a:r>
              <a:r>
                <a:rPr lang="hu-HU" dirty="0">
                  <a:latin typeface="Baskerville Old Face" panose="02020602080505020303" pitchFamily="18" charset="0"/>
                  <a:ea typeface="+mj-ea"/>
                  <a:cs typeface="+mj-cs"/>
                </a:rPr>
                <a:t>	</a:t>
              </a:r>
              <a:r>
                <a:rPr lang="hu-HU" dirty="0">
                  <a:latin typeface="Baskerville Old Face" panose="02020602080505020303" pitchFamily="18" charset="0"/>
                  <a:ea typeface="+mj-ea"/>
                  <a:cs typeface="+mj-cs"/>
                </a:rPr>
                <a:t>Peller József	Urbán János</a:t>
              </a:r>
            </a:p>
            <a:p>
              <a:pPr>
                <a:tabLst>
                  <a:tab pos="2598738" algn="l"/>
                </a:tabLst>
              </a:pPr>
              <a:r>
                <a:rPr lang="hu-HU" dirty="0">
                  <a:latin typeface="Baskerville Old Face" panose="02020602080505020303" pitchFamily="18" charset="0"/>
                  <a:ea typeface="+mj-ea"/>
                  <a:cs typeface="+mj-cs"/>
                </a:rPr>
                <a:t>	</a:t>
              </a:r>
              <a:r>
                <a:rPr lang="hu-HU" b="1" dirty="0">
                  <a:latin typeface="Baskerville Old Face" panose="02020602080505020303" pitchFamily="18" charset="0"/>
                  <a:ea typeface="+mj-ea"/>
                  <a:cs typeface="+mj-cs"/>
                </a:rPr>
                <a:t>emlékére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2654796"/>
              <a:ext cx="1674417" cy="1800000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064" y="2709120"/>
              <a:ext cx="1350000" cy="1800000"/>
            </a:xfrm>
            <a:prstGeom prst="rect">
              <a:avLst/>
            </a:prstGeom>
          </p:spPr>
        </p:pic>
        <p:pic>
          <p:nvPicPr>
            <p:cNvPr id="7" name="Picture 2" descr="C:\Users\Otthon\Desktop\urbanjano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7"/>
            <a:stretch/>
          </p:blipFill>
          <p:spPr bwMode="auto">
            <a:xfrm>
              <a:off x="7054073" y="2838044"/>
              <a:ext cx="1678396" cy="167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40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712968" cy="6264696"/>
              </a:xfrm>
            </p:spPr>
            <p:txBody>
              <a:bodyPr>
                <a:normAutofit/>
              </a:bodyPr>
              <a:lstStyle/>
              <a:p>
                <a:pPr marL="104775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I. GYÖKFOGALOMMAL KAPCSOLATOS FELADATOK</a:t>
                </a:r>
                <a:endParaRPr lang="hu-HU" sz="1800" u="sng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I/5</a:t>
                </a:r>
                <a:r>
                  <a:rPr lang="hu-HU" sz="1800" b="1" dirty="0">
                    <a:ea typeface="Times New Roman"/>
                    <a:cs typeface="Times New Roman"/>
                  </a:rPr>
                  <a:t>. Adott két „ végtelen nagy” térfogatú hordó, mindegyikben víz van. Egy 2-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</m:e>
                    </m:ra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és egy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literes edénnyel át lehet-e merni az egyikből a másikba pontosan egy litert?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300" b="1" dirty="0" smtClean="0"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hu-HU" sz="1800" dirty="0"/>
                  <a:t>Tegyük fel, hogy az átmerés </a:t>
                </a:r>
                <a:r>
                  <a:rPr lang="hu-HU" sz="1800" dirty="0" smtClean="0"/>
                  <a:t>lehetséges: </a:t>
                </a:r>
                <a:r>
                  <a:rPr lang="hu-HU" sz="1800" dirty="0" err="1" smtClean="0"/>
                  <a:t>a-szor</a:t>
                </a:r>
                <a:r>
                  <a:rPr lang="hu-HU" sz="1800" dirty="0" smtClean="0"/>
                  <a:t> </a:t>
                </a:r>
                <a:r>
                  <a:rPr lang="hu-HU" sz="1800" dirty="0"/>
                  <a:t>a 2-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/>
                        </m:ctrlPr>
                      </m:radPr>
                      <m:deg/>
                      <m:e>
                        <m:r>
                          <a:rPr lang="hu-HU" sz="1800" i="1"/>
                          <m:t>2</m:t>
                        </m:r>
                      </m:e>
                    </m:rad>
                  </m:oMath>
                </a14:m>
                <a:r>
                  <a:rPr lang="hu-HU" sz="1800" dirty="0"/>
                  <a:t>, </a:t>
                </a:r>
                <a:r>
                  <a:rPr lang="hu-HU" sz="1800" dirty="0" err="1"/>
                  <a:t>b-szer</a:t>
                </a:r>
                <a:r>
                  <a:rPr lang="hu-HU" sz="1800" dirty="0"/>
                  <a:t>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/>
                        </m:ctrlPr>
                      </m:radPr>
                      <m:deg/>
                      <m:e>
                        <m:r>
                          <a:rPr lang="hu-HU" sz="1800" i="1"/>
                          <m:t>2</m:t>
                        </m:r>
                      </m:e>
                    </m:rad>
                  </m:oMath>
                </a14:m>
                <a:r>
                  <a:rPr lang="hu-HU" sz="1800" dirty="0"/>
                  <a:t> literessel merünk. Ez azt jelenti, </a:t>
                </a:r>
                <a:r>
                  <a:rPr lang="hu-HU" sz="1800" dirty="0" smtClean="0"/>
                  <a:t>hogy a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2−</m:t>
                        </m:r>
                        <m:rad>
                          <m:radPr>
                            <m:degHide m:val="on"/>
                            <m:ctrlPr>
                              <a:rPr lang="hu-HU" sz="1800" i="1"/>
                            </m:ctrlPr>
                          </m:radPr>
                          <m:deg/>
                          <m:e>
                            <m:r>
                              <a:rPr lang="hu-HU" sz="1800" i="1"/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hu-HU" sz="1800" dirty="0"/>
                  <a:t>+b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/>
                        </m:ctrlPr>
                      </m:radPr>
                      <m:deg/>
                      <m:e>
                        <m:r>
                          <a:rPr lang="hu-HU" sz="1800" i="1"/>
                          <m:t>2</m:t>
                        </m:r>
                      </m:e>
                    </m:rad>
                  </m:oMath>
                </a14:m>
                <a:r>
                  <a:rPr lang="hu-HU" sz="1800" dirty="0"/>
                  <a:t>=1      ahol a,b </a:t>
                </a:r>
                <a14:m>
                  <m:oMath xmlns:m="http://schemas.openxmlformats.org/officeDocument/2006/math">
                    <m:r>
                      <a:rPr lang="hu-HU" sz="1800" i="1"/>
                      <m:t>∈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ℕ</m:t>
                        </m:r>
                      </m:e>
                      <m:sup>
                        <m:r>
                          <a:rPr lang="hu-HU" sz="1800" i="1"/>
                          <m:t>+</m:t>
                        </m:r>
                      </m:sup>
                    </m:sSup>
                  </m:oMath>
                </a14:m>
                <a:r>
                  <a:rPr lang="hu-HU" sz="1800" dirty="0"/>
                  <a:t>. Rendezve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/>
                        </m:ctrlPr>
                      </m:radPr>
                      <m:deg/>
                      <m:e>
                        <m:r>
                          <a:rPr lang="hu-HU" sz="1800" i="1"/>
                          <m:t>2</m:t>
                        </m:r>
                      </m:e>
                    </m:rad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1−2</m:t>
                        </m:r>
                        <m:r>
                          <a:rPr lang="hu-HU" sz="1800" i="1"/>
                          <m:t>𝑎</m:t>
                        </m:r>
                      </m:num>
                      <m:den>
                        <m:r>
                          <a:rPr lang="hu-HU" sz="1800" i="1"/>
                          <m:t>𝑏</m:t>
                        </m:r>
                        <m:r>
                          <a:rPr lang="hu-HU" sz="1800" i="1"/>
                          <m:t>−</m:t>
                        </m:r>
                        <m:r>
                          <a:rPr lang="hu-HU" sz="1800" i="1"/>
                          <m:t>𝑎</m:t>
                        </m:r>
                      </m:den>
                    </m:f>
                  </m:oMath>
                </a14:m>
                <a:r>
                  <a:rPr lang="hu-HU" sz="1800" dirty="0"/>
                  <a:t>, ami ellentmondás, mivel b=a nem ad megoldást,  b</a:t>
                </a:r>
                <a14:m>
                  <m:oMath xmlns:m="http://schemas.openxmlformats.org/officeDocument/2006/math">
                    <m:r>
                      <a:rPr lang="hu-HU" sz="1800" i="1"/>
                      <m:t>≠</m:t>
                    </m:r>
                  </m:oMath>
                </a14:m>
                <a:r>
                  <a:rPr lang="hu-HU" sz="1800" dirty="0"/>
                  <a:t>a esetén pedig a baloldal irracionális, a jobb racionális. Tehát ilyen edényekkel az átmerés nem lehetséges. </a:t>
                </a:r>
                <a14:m>
                  <m:oMath xmlns:m="http://schemas.openxmlformats.org/officeDocument/2006/math">
                    <m:r>
                      <a:rPr lang="hu-HU" sz="1800" i="1"/>
                      <m:t>∎</m:t>
                    </m:r>
                  </m:oMath>
                </a14:m>
                <a:endParaRPr lang="hu-HU" sz="1800" dirty="0"/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200" b="1" dirty="0" smtClean="0">
                  <a:ea typeface="Times New Roman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I/6</a:t>
                </a:r>
                <a:r>
                  <a:rPr lang="hu-HU" sz="1800" b="1" dirty="0">
                    <a:ea typeface="Times New Roman"/>
                    <a:cs typeface="Times New Roman"/>
                  </a:rPr>
                  <a:t>. Írjunk fel olyan racionális együtthatós másodfokú egyenletet, melynek egyik gyöke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=2-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e>
                    </m:ra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 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</a:p>
              <a:p>
                <a:pPr marL="0" indent="0">
                  <a:buNone/>
                </a:pPr>
                <a:r>
                  <a:rPr lang="hu-HU" sz="1800" dirty="0"/>
                  <a:t>Mivel az együtthatók racionálisak, a másik gyök</a:t>
                </a:r>
                <a:r>
                  <a:rPr lang="hu-HU" sz="1800" dirty="0" smtClean="0"/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/>
                        </m:ctrlPr>
                      </m:sSubPr>
                      <m:e>
                        <m:r>
                          <a:rPr lang="hu-HU" sz="1800" i="1"/>
                          <m:t>𝑥</m:t>
                        </m:r>
                      </m:e>
                      <m:sub>
                        <m:r>
                          <a:rPr lang="hu-HU" sz="1800" i="1"/>
                          <m:t>2</m:t>
                        </m:r>
                      </m:sub>
                    </m:sSub>
                  </m:oMath>
                </a14:m>
                <a:r>
                  <a:rPr lang="hu-HU" sz="1800" dirty="0"/>
                  <a:t>=2+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/>
                        </m:ctrlPr>
                      </m:radPr>
                      <m:deg/>
                      <m:e>
                        <m:r>
                          <a:rPr lang="hu-HU" sz="1800" i="1"/>
                          <m:t>5</m:t>
                        </m:r>
                      </m:e>
                    </m:rad>
                    <m:r>
                      <a:rPr lang="hu-HU" sz="1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1800" b="0" dirty="0" smtClean="0"/>
                  <a:t/>
                </a:r>
                <a:br>
                  <a:rPr lang="hu-HU" sz="1800" b="0" dirty="0" smtClean="0"/>
                </a:br>
                <a:r>
                  <a:rPr lang="hu-HU" sz="1800" dirty="0" smtClean="0"/>
                  <a:t>A </a:t>
                </a:r>
                <a:r>
                  <a:rPr lang="hu-HU" sz="1800" dirty="0"/>
                  <a:t>gyökök és együtthatók összefüggésével:</a:t>
                </a:r>
                <a:r>
                  <a:rPr lang="hu-HU" sz="1800" dirty="0" smtClean="0"/>
                  <a:t> </a:t>
                </a:r>
                <a:br>
                  <a:rPr lang="hu-HU" sz="1800" dirty="0" smtClean="0"/>
                </a:br>
                <a:r>
                  <a:rPr lang="hu-HU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/>
                        </m:ctrlPr>
                      </m:sSubPr>
                      <m:e>
                        <m:r>
                          <a:rPr lang="hu-HU" sz="1800" i="1"/>
                          <m:t>𝑥</m:t>
                        </m:r>
                      </m:e>
                      <m:sub>
                        <m:r>
                          <a:rPr lang="hu-HU" sz="1800" i="1"/>
                          <m:t>1</m:t>
                        </m:r>
                      </m:sub>
                    </m:sSub>
                    <m:sSub>
                      <m:sSubPr>
                        <m:ctrlPr>
                          <a:rPr lang="hu-HU" sz="1800" i="1"/>
                        </m:ctrlPr>
                      </m:sSubPr>
                      <m:e>
                        <m:r>
                          <a:rPr lang="hu-HU" sz="1800" i="1"/>
                          <m:t>𝑥</m:t>
                        </m:r>
                      </m:e>
                      <m:sub>
                        <m:r>
                          <a:rPr lang="hu-HU" sz="1800" i="1"/>
                          <m:t>2</m:t>
                        </m:r>
                      </m:sub>
                    </m:sSub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2−</m:t>
                        </m:r>
                        <m:rad>
                          <m:radPr>
                            <m:degHide m:val="on"/>
                            <m:ctrlPr>
                              <a:rPr lang="hu-HU" sz="1800" i="1"/>
                            </m:ctrlPr>
                          </m:radPr>
                          <m:deg/>
                          <m:e>
                            <m:r>
                              <a:rPr lang="hu-HU" sz="1800" i="1"/>
                              <m:t>5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2+</m:t>
                        </m:r>
                        <m:rad>
                          <m:radPr>
                            <m:degHide m:val="on"/>
                            <m:ctrlPr>
                              <a:rPr lang="hu-HU" sz="1800" i="1"/>
                            </m:ctrlPr>
                          </m:radPr>
                          <m:deg/>
                          <m:e>
                            <m:r>
                              <a:rPr lang="hu-HU" sz="1800" i="1"/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hu-HU" sz="1800" dirty="0"/>
                  <a:t>=4-5=</a:t>
                </a:r>
                <a14:m>
                  <m:oMath xmlns:m="http://schemas.openxmlformats.org/officeDocument/2006/math">
                    <m:r>
                      <a:rPr lang="hu-HU" sz="1800" i="1"/>
                      <m:t>−</m:t>
                    </m:r>
                  </m:oMath>
                </a14:m>
                <a:r>
                  <a:rPr lang="hu-HU" sz="1800" dirty="0"/>
                  <a:t>1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/>
                        </m:ctrlPr>
                      </m:sSubPr>
                      <m:e>
                        <m:r>
                          <a:rPr lang="hu-HU" sz="1800" i="1"/>
                          <m:t>𝑥</m:t>
                        </m:r>
                      </m:e>
                      <m:sub>
                        <m:r>
                          <a:rPr lang="hu-HU" sz="1800" i="1"/>
                          <m:t>1</m:t>
                        </m:r>
                      </m:sub>
                    </m:sSub>
                  </m:oMath>
                </a14:m>
                <a:r>
                  <a:rPr lang="hu-HU" sz="18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/>
                        </m:ctrlPr>
                      </m:sSubPr>
                      <m:e>
                        <m:r>
                          <a:rPr lang="hu-HU" sz="1800" i="1"/>
                          <m:t>𝑥</m:t>
                        </m:r>
                      </m:e>
                      <m:sub>
                        <m:r>
                          <a:rPr lang="hu-HU" sz="1800" i="1"/>
                          <m:t>2</m:t>
                        </m:r>
                      </m:sub>
                    </m:sSub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2−</m:t>
                        </m:r>
                        <m:rad>
                          <m:radPr>
                            <m:degHide m:val="on"/>
                            <m:ctrlPr>
                              <a:rPr lang="hu-HU" sz="1800" i="1"/>
                            </m:ctrlPr>
                          </m:radPr>
                          <m:deg/>
                          <m:e>
                            <m:r>
                              <a:rPr lang="hu-HU" sz="1800" i="1"/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hu-HU" sz="1800" dirty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2+</m:t>
                        </m:r>
                        <m:rad>
                          <m:radPr>
                            <m:degHide m:val="on"/>
                            <m:ctrlPr>
                              <a:rPr lang="hu-HU" sz="1800" i="1"/>
                            </m:ctrlPr>
                          </m:radPr>
                          <m:deg/>
                          <m:e>
                            <m:r>
                              <a:rPr lang="hu-HU" sz="1800" i="1"/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hu-HU" sz="1800" dirty="0"/>
                  <a:t>=</a:t>
                </a:r>
                <a:r>
                  <a:rPr lang="hu-HU" sz="1800" dirty="0" smtClean="0"/>
                  <a:t>4ű</a:t>
                </a:r>
                <a:br>
                  <a:rPr lang="hu-HU" sz="1800" dirty="0" smtClean="0"/>
                </a:br>
                <a:r>
                  <a:rPr lang="hu-HU" sz="1800" dirty="0" smtClean="0"/>
                  <a:t>Tehát </a:t>
                </a:r>
                <a:r>
                  <a:rPr lang="hu-HU" sz="1800" dirty="0"/>
                  <a:t>a keresett egyenlet</a:t>
                </a:r>
                <a:r>
                  <a:rPr lang="hu-HU" sz="1800" dirty="0" smtClean="0"/>
                  <a:t>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𝑥</m:t>
                        </m:r>
                      </m:e>
                      <m:sup>
                        <m:r>
                          <a:rPr lang="hu-HU" sz="1800" i="1"/>
                          <m:t>2</m:t>
                        </m:r>
                      </m:sup>
                    </m:sSup>
                  </m:oMath>
                </a14:m>
                <a:r>
                  <a:rPr lang="hu-HU" sz="1800" dirty="0"/>
                  <a:t>-4x-1=0. </a:t>
                </a:r>
                <a14:m>
                  <m:oMath xmlns:m="http://schemas.openxmlformats.org/officeDocument/2006/math">
                    <m:r>
                      <a:rPr lang="hu-HU" sz="1800" i="1"/>
                      <m:t>∎</m:t>
                    </m:r>
                  </m:oMath>
                </a14:m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r>
                  <a:rPr lang="hu-HU" sz="1500" dirty="0" smtClean="0"/>
                  <a:t>(A </a:t>
                </a:r>
                <a:r>
                  <a:rPr lang="hu-HU" sz="1500" dirty="0"/>
                  <a:t>példa megoldható a gyöktényezős alakkal, vagy a másodfokú egyenlet általános alakjába helyettesítéssel is.)</a:t>
                </a: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9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712968" cy="6264696"/>
              </a:xfrm>
              <a:blipFill rotWithShape="1">
                <a:blip r:embed="rId2"/>
                <a:stretch>
                  <a:fillRect l="-559" t="-97" r="-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7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435280" cy="6192688"/>
              </a:xfrm>
            </p:spPr>
            <p:txBody>
              <a:bodyPr>
                <a:normAutofit lnSpcReduction="10000"/>
              </a:bodyPr>
              <a:lstStyle/>
              <a:p>
                <a:pPr marL="400050" indent="-400050" algn="just">
                  <a:lnSpc>
                    <a:spcPct val="115000"/>
                  </a:lnSpc>
                  <a:spcAft>
                    <a:spcPts val="1000"/>
                  </a:spcAft>
                  <a:buAutoNum type="romanUcPeriod"/>
                </a:pPr>
                <a:r>
                  <a:rPr lang="hu-HU" sz="18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GYÖKFOGALOMMAL </a:t>
                </a:r>
                <a:r>
                  <a:rPr lang="hu-HU" sz="1800" b="1" u="sng" dirty="0">
                    <a:solidFill>
                      <a:srgbClr val="C00000"/>
                    </a:solidFill>
                    <a:ea typeface="Calibri"/>
                    <a:cs typeface="Times New Roman"/>
                  </a:rPr>
                  <a:t>KAPCSOLATOS </a:t>
                </a:r>
                <a:r>
                  <a:rPr lang="hu-HU" sz="18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FELADATOK</a:t>
                </a:r>
              </a:p>
              <a:p>
                <a:pPr marL="0" indent="0">
                  <a:buNone/>
                </a:pPr>
                <a:r>
                  <a:rPr lang="hu-HU" sz="1800" b="1" dirty="0"/>
                  <a:t>I/7. Ha az x és y olyan racionális számok, hogy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1800" b="1" i="1">
                            <a:latin typeface="Cambria Math"/>
                          </a:rPr>
                          <m:t>𝟐</m:t>
                        </m:r>
                        <m:r>
                          <a:rPr lang="hu-HU" sz="1800" b="1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hu-HU" sz="1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hu-HU" sz="1800" b="1" dirty="0"/>
                  <a:t>x+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18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hu-HU" sz="1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hu-HU" sz="1800" b="1" i="1">
                            <a:latin typeface="Cambria Math"/>
                          </a:rPr>
                          <m:t>−</m:t>
                        </m:r>
                        <m:r>
                          <a:rPr lang="hu-HU" sz="18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hu-HU" sz="1800" b="1" dirty="0"/>
                  <a:t>y=3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1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hu-HU" sz="1800" b="1" dirty="0"/>
                  <a:t>, akkor határozzuk meg  x+y  értékét! </a:t>
                </a:r>
                <a:r>
                  <a:rPr lang="hu-HU" sz="1800" dirty="0"/>
                  <a:t>(Gordiusz 2000, módosított változat)</a:t>
                </a:r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lnSpc>
                    <a:spcPts val="3200"/>
                  </a:lnSpc>
                  <a:buNone/>
                </a:pPr>
                <a:r>
                  <a:rPr lang="hu-HU" sz="1800" dirty="0"/>
                  <a:t>A műveleteket elvégezve és rendezve </a:t>
                </a:r>
                <a:r>
                  <a:rPr lang="hu-HU" sz="1800" dirty="0" smtClean="0"/>
                  <a:t>kapjuk: 	2x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−</m:t>
                    </m:r>
                  </m:oMath>
                </a14:m>
                <a:r>
                  <a:rPr lang="hu-HU" sz="1800" dirty="0"/>
                  <a:t>y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−</m:t>
                    </m:r>
                  </m:oMath>
                </a14:m>
                <a:r>
                  <a:rPr lang="hu-HU" sz="1800" dirty="0"/>
                  <a:t>3=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hu-H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1800" i="1">
                            <a:latin typeface="Cambria Math"/>
                          </a:rPr>
                          <m:t>𝑥</m:t>
                        </m:r>
                        <m:r>
                          <a:rPr lang="hu-HU" sz="1800" i="1">
                            <a:latin typeface="Cambria Math"/>
                          </a:rPr>
                          <m:t>−2</m:t>
                        </m:r>
                        <m:r>
                          <a:rPr lang="hu-HU" sz="1800" i="1">
                            <a:latin typeface="Cambria Math"/>
                          </a:rPr>
                          <m:t>𝑦</m:t>
                        </m:r>
                        <m:r>
                          <a:rPr lang="hu-HU" sz="18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r>
                  <a:rPr lang="hu-HU" sz="1800" dirty="0" smtClean="0"/>
                  <a:t>Baloldal </a:t>
                </a:r>
                <a:r>
                  <a:rPr lang="hu-HU" sz="1800" dirty="0"/>
                  <a:t>és a jobboldal második tényezője racionális, így azt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800" dirty="0" err="1"/>
                  <a:t>-mal</a:t>
                </a:r>
                <a:r>
                  <a:rPr lang="hu-HU" sz="1800" dirty="0"/>
                  <a:t> szorozva irracionális. </a:t>
                </a:r>
                <a:r>
                  <a:rPr lang="hu-HU" sz="1800" dirty="0"/>
                  <a:t>Egyenlőség tehát csak úgy állhat fenn, </a:t>
                </a:r>
                <a:r>
                  <a:rPr lang="hu-HU" sz="1800" dirty="0" smtClean="0"/>
                  <a:t>ha	x-2y-1=0   </a:t>
                </a:r>
                <a:r>
                  <a:rPr lang="hu-HU" sz="1800" dirty="0"/>
                  <a:t>és   </a:t>
                </a:r>
                <a:r>
                  <a:rPr lang="hu-HU" sz="1800" dirty="0" smtClean="0"/>
                  <a:t>	2x-y-3=0</a:t>
                </a:r>
                <a:br>
                  <a:rPr lang="hu-HU" sz="1800" dirty="0" smtClean="0"/>
                </a:br>
                <a:r>
                  <a:rPr lang="hu-HU" sz="1800" dirty="0" smtClean="0"/>
                  <a:t>Az </a:t>
                </a:r>
                <a:r>
                  <a:rPr lang="hu-HU" sz="1800" dirty="0"/>
                  <a:t>egyenletrendszer megoldása:  </a:t>
                </a:r>
                <a:r>
                  <a:rPr lang="hu-HU" sz="1800" dirty="0" smtClean="0"/>
                  <a:t>	x</a:t>
                </a:r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1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hu-HU" sz="1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1800" dirty="0"/>
                  <a:t>, </a:t>
                </a:r>
                <a:r>
                  <a:rPr lang="hu-HU" sz="1800" dirty="0" smtClean="0"/>
                  <a:t>	</a:t>
                </a:r>
                <a:r>
                  <a:rPr lang="hu-HU" sz="1800" dirty="0"/>
                  <a:t>y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1800" dirty="0"/>
                  <a:t> , tehát </a:t>
                </a:r>
                <a:r>
                  <a:rPr lang="hu-HU" sz="1800" dirty="0" smtClean="0"/>
                  <a:t>	 </a:t>
                </a:r>
                <a:r>
                  <a:rPr lang="hu-HU" sz="1800" dirty="0"/>
                  <a:t>x + y = 2. 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∎</m:t>
                    </m:r>
                  </m:oMath>
                </a14:m>
                <a:endParaRPr lang="hu-HU" sz="1800" dirty="0" smtClean="0"/>
              </a:p>
              <a:p>
                <a:pPr marL="0" indent="0">
                  <a:buNone/>
                </a:pPr>
                <a:endParaRPr lang="hu-HU" sz="1800" b="1" dirty="0" smtClean="0"/>
              </a:p>
              <a:p>
                <a:pPr marL="0" indent="0">
                  <a:buNone/>
                </a:pPr>
                <a:endParaRPr lang="hu-HU" sz="1800" b="1" dirty="0" smtClean="0"/>
              </a:p>
              <a:p>
                <a:pPr marL="0" indent="0">
                  <a:buNone/>
                </a:pPr>
                <a:r>
                  <a:rPr lang="hu-HU" sz="1800" b="1" dirty="0" smtClean="0"/>
                  <a:t>Egyenletekkel és a gyökökkel </a:t>
                </a:r>
                <a:r>
                  <a:rPr lang="hu-HU" sz="1800" b="1" dirty="0"/>
                  <a:t>kapcsolatos </a:t>
                </a:r>
                <a:r>
                  <a:rPr lang="hu-HU" sz="1800" b="1" dirty="0"/>
                  <a:t>néhány további </a:t>
                </a:r>
                <a:r>
                  <a:rPr lang="hu-HU" sz="1800" b="1" dirty="0" smtClean="0"/>
                  <a:t>feladat:</a:t>
                </a:r>
                <a:endParaRPr lang="hu-HU" sz="1800" b="1" dirty="0"/>
              </a:p>
              <a:p>
                <a:pPr marL="0" indent="0">
                  <a:buNone/>
                </a:pPr>
                <a:endParaRPr lang="hu-HU" sz="1800" dirty="0"/>
              </a:p>
              <a:p>
                <a:pPr>
                  <a:spcAft>
                    <a:spcPts val="1200"/>
                  </a:spcAft>
                </a:pPr>
                <a:r>
                  <a:rPr lang="hu-HU" sz="1800" dirty="0"/>
                  <a:t>Igazoljuk, hogy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latin typeface="Cambria Math"/>
                          </a:rPr>
                        </m:ctrlPr>
                      </m:radPr>
                      <m:deg>
                        <m:r>
                          <a:rPr lang="hu-HU" sz="18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hu-HU" sz="1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1800" dirty="0"/>
                  <a:t> nem lehet racionális együtthatós másodfokú egyenlet gyöke</a:t>
                </a:r>
                <a:r>
                  <a:rPr lang="hu-HU" sz="1800" dirty="0" smtClean="0"/>
                  <a:t>!</a:t>
                </a:r>
                <a:endParaRPr lang="hu-HU" sz="1800" dirty="0"/>
              </a:p>
              <a:p>
                <a:pPr>
                  <a:spcAft>
                    <a:spcPts val="1200"/>
                  </a:spcAft>
                </a:pPr>
                <a:r>
                  <a:rPr lang="hu-HU" sz="1800" dirty="0"/>
                  <a:t>Bizonyítsuk </a:t>
                </a:r>
                <a:r>
                  <a:rPr lang="hu-HU" sz="1800" dirty="0"/>
                  <a:t>be, hogy ha b és c páratlan egészek, akkor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/>
                  <a:t>+</a:t>
                </a:r>
                <a:r>
                  <a:rPr lang="hu-HU" sz="1800" dirty="0" err="1"/>
                  <a:t>b</a:t>
                </a:r>
                <a14:m>
                  <m:oMath xmlns:m="http://schemas.openxmlformats.org/officeDocument/2006/math">
                    <m:r>
                      <a:rPr lang="hu-HU" sz="18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hu-HU" sz="1800" dirty="0"/>
                  <a:t>+c=0 egyenletnek csak irracionális gyöke van</a:t>
                </a:r>
                <a:r>
                  <a:rPr lang="hu-HU" sz="1800" dirty="0" smtClean="0"/>
                  <a:t>!</a:t>
                </a:r>
                <a:endParaRPr lang="hu-HU" sz="1800" dirty="0"/>
              </a:p>
              <a:p>
                <a:pPr>
                  <a:spcAft>
                    <a:spcPts val="1200"/>
                  </a:spcAft>
                </a:pPr>
                <a:r>
                  <a:rPr lang="hu-HU" sz="1800" dirty="0"/>
                  <a:t>Van-e </a:t>
                </a:r>
                <a:r>
                  <a:rPr lang="hu-HU" sz="1800" dirty="0"/>
                  <a:t>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1800" i="1">
                            <a:latin typeface="Cambria Math"/>
                          </a:rPr>
                          <m:t>𝑥</m:t>
                        </m:r>
                        <m:r>
                          <a:rPr lang="hu-HU" sz="1800" i="1">
                            <a:latin typeface="Cambria Math"/>
                          </a:rPr>
                          <m:t>+</m:t>
                        </m:r>
                        <m:r>
                          <a:rPr lang="hu-HU" sz="18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hu-HU" sz="1800" i="1">
                            <a:latin typeface="Cambria Math"/>
                          </a:rPr>
                          <m:t>𝑥</m:t>
                        </m:r>
                        <m:r>
                          <a:rPr lang="hu-HU" sz="1800" i="1">
                            <a:latin typeface="Cambria Math"/>
                          </a:rPr>
                          <m:t>−</m:t>
                        </m:r>
                        <m:r>
                          <a:rPr lang="hu-HU" sz="1800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1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hu-HU" sz="1800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hu-HU" sz="1800" dirty="0"/>
                  <a:t> egyenletnek olyan x, y megoldása melyre x,y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 ∈</m:t>
                    </m:r>
                    <m:r>
                      <a:rPr lang="hu-HU" sz="1800" i="1">
                        <a:latin typeface="Cambria Math"/>
                      </a:rPr>
                      <m:t>ℚ</m:t>
                    </m:r>
                    <m:r>
                      <a:rPr lang="hu-HU" sz="1800" i="1">
                        <a:latin typeface="Cambria Math"/>
                      </a:rPr>
                      <m:t> </m:t>
                    </m:r>
                  </m:oMath>
                </a14:m>
                <a:r>
                  <a:rPr lang="hu-HU" sz="1800" dirty="0"/>
                  <a:t>de x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≠</m:t>
                    </m:r>
                  </m:oMath>
                </a14:m>
                <a:r>
                  <a:rPr lang="hu-HU" sz="1800" dirty="0"/>
                  <a:t>0, y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</a:rPr>
                      <m:t>≠0</m:t>
                    </m:r>
                  </m:oMath>
                </a14:m>
                <a:r>
                  <a:rPr lang="hu-HU" sz="1800" dirty="0" smtClean="0"/>
                  <a:t>?</a:t>
                </a:r>
                <a:endParaRPr lang="hu-HU" sz="18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435280" cy="6192688"/>
              </a:xfrm>
              <a:blipFill rotWithShape="1">
                <a:blip r:embed="rId2"/>
                <a:stretch>
                  <a:fillRect l="-578" t="-492" r="-3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1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73844"/>
                <a:ext cx="8640960" cy="482453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II/1</a:t>
                </a:r>
                <a:r>
                  <a:rPr lang="hu-HU" sz="1800" b="1" dirty="0">
                    <a:ea typeface="Times New Roman"/>
                    <a:cs typeface="Times New Roman"/>
                  </a:rPr>
                  <a:t>. 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a./ Mutassuk </a:t>
                </a:r>
                <a:r>
                  <a:rPr lang="hu-HU" sz="1800" b="1" dirty="0">
                    <a:ea typeface="Times New Roman"/>
                    <a:cs typeface="Times New Roman"/>
                  </a:rPr>
                  <a:t>meg, 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𝒍𝒐𝒈</m:t>
                        </m:r>
                      </m:e>
                      <m:sub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hu-HU" sz="18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b="1" dirty="0" smtClean="0">
                    <a:ea typeface="Times New Roman"/>
                    <a:cs typeface="Times New Roman"/>
                  </a:rPr>
                  <a:t>irracionális!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𝒍𝒐𝒈</m:t>
                        </m:r>
                      </m:e>
                      <m:sub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sub>
                    </m:sSub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𝟗</m:t>
                    </m:r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,   </a:t>
                </a:r>
                <a14:m>
                  <m:oMath xmlns:m="http://schemas.openxmlformats.org/officeDocument/2006/math">
                    <m:r>
                      <a:rPr lang="hu-HU" sz="1800" b="1" i="1" dirty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𝒍𝒈</m:t>
                    </m:r>
                    <m:r>
                      <a:rPr lang="hu-HU" sz="1800" b="1" i="1" dirty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𝒍𝒐𝒈</m:t>
                        </m:r>
                      </m:e>
                      <m:sub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sub>
                    </m:sSub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𝟏𝟎</m:t>
                    </m:r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hu-HU" sz="18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)</a:t>
                </a:r>
                <a:endParaRPr lang="hu-HU" sz="1800" b="1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Indirekt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úton:</a:t>
                </a:r>
                <a:r>
                  <a:rPr lang="hu-HU" sz="1800" dirty="0">
                    <a:ea typeface="Times New Roman"/>
                    <a:cs typeface="Times New Roman"/>
                  </a:rPr>
                  <a:t>	</a:t>
                </a:r>
                <a:r>
                  <a:rPr lang="hu-HU" sz="1800" dirty="0" err="1" smtClean="0">
                    <a:ea typeface="Times New Roman"/>
                    <a:cs typeface="Times New Roman"/>
                  </a:rPr>
                  <a:t>T.f.h</a:t>
                </a:r>
                <a:r>
                  <a:rPr lang="hu-HU" sz="1800" dirty="0">
                    <a:ea typeface="Times New Roman"/>
                    <a:cs typeface="Times New Roman"/>
                  </a:rPr>
                  <a:t>.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racionális	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 van </a:t>
                </a:r>
                <a:r>
                  <a:rPr lang="hu-HU" sz="1800" dirty="0">
                    <a:ea typeface="Times New Roman"/>
                    <a:cs typeface="Times New Roman"/>
                  </a:rPr>
                  <a:t>olyan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∈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)=1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hu-HU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   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Logaritmus </a:t>
                </a:r>
                <a:r>
                  <a:rPr lang="hu-HU" sz="1800" dirty="0">
                    <a:ea typeface="Times New Roman"/>
                    <a:cs typeface="Times New Roman"/>
                  </a:rPr>
                  <a:t>fogalma alapján:	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</m:t>
                            </m:r>
                          </m:num>
                          <m:den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den>
                        </m:f>
                      </m:sup>
                    </m:sSup>
                    <m:r>
                      <a:rPr lang="hu-HU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⟺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2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p>
                    </m:sSup>
                    <m:r>
                      <a:rPr lang="hu-HU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>
                    <a:ea typeface="Times New Roman"/>
                    <a:cs typeface="Times New Roman"/>
                  </a:rPr>
                  <a:t>b./ </a:t>
                </a:r>
                <a14:m>
                  <m:oMath xmlns:m="http://schemas.openxmlformats.org/officeDocument/2006/math"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𝒍𝒈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𝒍𝒈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𝟓</m:t>
                    </m:r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	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	c</a:t>
                </a:r>
                <a:r>
                  <a:rPr lang="hu-HU" sz="1800" b="1" dirty="0">
                    <a:ea typeface="Times New Roman"/>
                    <a:cs typeface="Times New Roman"/>
                  </a:rPr>
                  <a:t>./ </a:t>
                </a:r>
                <a14:m>
                  <m:oMath xmlns:m="http://schemas.openxmlformats.org/officeDocument/2006/math"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𝒍𝒈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𝒍𝒈</m:t>
                    </m:r>
                    <m:r>
                      <a:rPr lang="hu-HU" sz="1800" b="1" i="1" dirty="0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73844"/>
                <a:ext cx="8640960" cy="4824535"/>
              </a:xfrm>
              <a:blipFill rotWithShape="1">
                <a:blip r:embed="rId2"/>
                <a:stretch>
                  <a:fillRect l="-564" t="-1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>
          <a:xfrm>
            <a:off x="251520" y="557808"/>
            <a:ext cx="864096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4775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hu-HU" sz="1800" b="1" u="sng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II. LOGARITMUSSAL </a:t>
            </a:r>
            <a:r>
              <a:rPr lang="hu-HU" sz="1800" b="1" u="sng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KAPCSOLATOS FELADATOK</a:t>
            </a:r>
            <a:endParaRPr lang="hu-HU" sz="1800" b="1" u="sng" dirty="0">
              <a:solidFill>
                <a:srgbClr val="C0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432452" y="3789040"/>
            <a:ext cx="70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páros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86472" y="3789040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páratlan</a:t>
            </a:r>
            <a:endParaRPr lang="hu-HU" dirty="0">
              <a:solidFill>
                <a:prstClr val="black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777581" y="3429000"/>
            <a:ext cx="36000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5785693" y="3429000"/>
            <a:ext cx="36000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357390" y="4377878"/>
            <a:ext cx="2220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Ellentmondás!!!</a:t>
            </a:r>
          </a:p>
          <a:p>
            <a:pPr algn="ctr"/>
            <a:endParaRPr lang="hu-HU" dirty="0">
              <a:solidFill>
                <a:prstClr val="black"/>
              </a:solidFill>
            </a:endParaRPr>
          </a:p>
          <a:p>
            <a:pPr algn="ctr"/>
            <a:r>
              <a:rPr lang="hu-HU" dirty="0" smtClean="0">
                <a:solidFill>
                  <a:prstClr val="black"/>
                </a:solidFill>
              </a:rPr>
              <a:t>Az eredeti állítás igaz!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04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640960" cy="6336704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hu-HU" sz="19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II. LOGARITMUSSAL KAPCSOLATOS FELADATOK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hu-HU" sz="1800" u="sng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hu-HU" sz="1900" b="1" dirty="0" smtClean="0"/>
                  <a:t>II/2</a:t>
                </a:r>
                <a:r>
                  <a:rPr lang="hu-HU" sz="1900" b="1" dirty="0"/>
                  <a:t>. Bizonyítsuk be, </a:t>
                </a:r>
                <a:r>
                  <a:rPr lang="hu-HU" sz="1900" b="1" dirty="0" smtClean="0"/>
                  <a:t>hogy</a:t>
                </a:r>
                <a:r>
                  <a:rPr lang="hu-HU" sz="1900" dirty="0"/>
                  <a:t/>
                </a:r>
                <a:br>
                  <a:rPr lang="hu-HU" sz="1900" dirty="0"/>
                </a:br>
                <a:r>
                  <a:rPr lang="hu-HU" sz="1900" dirty="0" smtClean="0"/>
                  <a:t>	</a:t>
                </a:r>
                <a:r>
                  <a:rPr lang="hu-HU" sz="1900" b="1" dirty="0" smtClean="0"/>
                  <a:t>a</a:t>
                </a:r>
                <a:r>
                  <a:rPr lang="hu-HU" sz="1900" b="1" dirty="0"/>
                  <a:t>./  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∀</m:t>
                    </m:r>
                    <m:r>
                      <a:rPr lang="hu-HU" sz="1900" b="1" i="1">
                        <a:latin typeface="Cambria Math"/>
                      </a:rPr>
                      <m:t>𝒌</m:t>
                    </m:r>
                    <m:r>
                      <a:rPr lang="hu-HU" sz="1900" b="1" i="1">
                        <a:latin typeface="Cambria Math"/>
                      </a:rPr>
                      <m:t>𝝐</m:t>
                    </m:r>
                    <m:r>
                      <a:rPr lang="hu-HU" sz="1900" b="1" i="1">
                        <a:latin typeface="Cambria Math"/>
                      </a:rPr>
                      <m:t>ℤ</m:t>
                    </m:r>
                  </m:oMath>
                </a14:m>
                <a:r>
                  <a:rPr lang="hu-HU" sz="1900" b="1" dirty="0" err="1"/>
                  <a:t>-re</a:t>
                </a:r>
                <a:r>
                  <a:rPr lang="hu-HU" sz="1900" b="1" dirty="0"/>
                  <a:t> lg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9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19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9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hu-HU" sz="19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hu-HU" sz="19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9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hu-HU" sz="19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  <m:r>
                      <a:rPr lang="hu-HU" sz="1900" b="1" i="1">
                        <a:latin typeface="Cambria Math"/>
                      </a:rPr>
                      <m:t>𝝐</m:t>
                    </m:r>
                    <m:r>
                      <a:rPr lang="hu-HU" sz="1900" b="1" i="1">
                        <a:latin typeface="Cambria Math"/>
                      </a:rPr>
                      <m:t>ℚ</m:t>
                    </m:r>
                  </m:oMath>
                </a14:m>
                <a:r>
                  <a:rPr lang="hu-HU" sz="1900" b="1" dirty="0"/>
                  <a:t>	b./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  ∀</m:t>
                    </m:r>
                    <m:r>
                      <a:rPr lang="hu-HU" sz="1900" b="1" i="1">
                        <a:latin typeface="Cambria Math"/>
                      </a:rPr>
                      <m:t>𝒌</m:t>
                    </m:r>
                    <m:r>
                      <a:rPr lang="hu-HU" sz="1900" b="1" i="1">
                        <a:latin typeface="Cambria Math"/>
                      </a:rPr>
                      <m:t>,</m:t>
                    </m:r>
                    <m:r>
                      <a:rPr lang="hu-HU" sz="1900" b="1" i="1">
                        <a:latin typeface="Cambria Math"/>
                      </a:rPr>
                      <m:t>𝒍</m:t>
                    </m:r>
                    <m:r>
                      <a:rPr lang="hu-HU" sz="1900" b="1" i="1">
                        <a:latin typeface="Cambria Math"/>
                      </a:rPr>
                      <m:t>𝝐</m:t>
                    </m:r>
                    <m:sSup>
                      <m:sSupPr>
                        <m:ctrlPr>
                          <a:rPr lang="hu-HU" sz="19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19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hu-HU" sz="19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900" b="1" dirty="0"/>
                  <a:t> és k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≠</m:t>
                    </m:r>
                    <m:r>
                      <a:rPr lang="hu-HU" sz="1900" b="1" i="1">
                        <a:latin typeface="Cambria Math"/>
                      </a:rPr>
                      <m:t>𝒍</m:t>
                    </m:r>
                  </m:oMath>
                </a14:m>
                <a:r>
                  <a:rPr lang="hu-HU" sz="1900" b="1" dirty="0"/>
                  <a:t> esetén lg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9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19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9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hu-HU" sz="19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hu-HU" sz="19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9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hu-HU" sz="1900" b="1" i="1">
                                <a:latin typeface="Cambria Math"/>
                              </a:rPr>
                              <m:t>𝒍</m:t>
                            </m:r>
                          </m:sup>
                        </m:sSup>
                      </m:e>
                    </m:d>
                    <m:r>
                      <a:rPr lang="hu-HU" sz="1900" b="1" i="1">
                        <a:latin typeface="Cambria Math"/>
                      </a:rPr>
                      <m:t>𝝐</m:t>
                    </m:r>
                    <m:sSup>
                      <m:sSupPr>
                        <m:ctrlPr>
                          <a:rPr lang="hu-HU" sz="19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1900" b="1" i="1">
                            <a:latin typeface="Cambria Math"/>
                          </a:rPr>
                          <m:t>ℚ</m:t>
                        </m:r>
                      </m:e>
                      <m:sup>
                        <m:r>
                          <a:rPr lang="hu-HU" sz="19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900" b="1" dirty="0"/>
                  <a:t>  !</a:t>
                </a:r>
                <a:endParaRPr lang="hu-HU" sz="1900" dirty="0"/>
              </a:p>
              <a:p>
                <a:pPr marL="0" indent="0">
                  <a:buNone/>
                </a:pPr>
                <a:endParaRPr lang="hu-HU" sz="2000" dirty="0"/>
              </a:p>
              <a:p>
                <a:pPr marL="0" indent="0">
                  <a:buNone/>
                </a:pPr>
                <a:r>
                  <a:rPr lang="hu-HU" sz="1800" dirty="0" smtClean="0"/>
                  <a:t>Bizonyítás:</a:t>
                </a:r>
                <a:br>
                  <a:rPr lang="hu-HU" sz="1800" dirty="0" smtClean="0"/>
                </a:br>
                <a:r>
                  <a:rPr lang="hu-HU" sz="1800" dirty="0" smtClean="0"/>
                  <a:t>a</a:t>
                </a:r>
                <a:r>
                  <a:rPr lang="hu-HU" sz="1800" dirty="0"/>
                  <a:t>./ lg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/>
                        </m:ctrlPr>
                      </m:dPr>
                      <m:e>
                        <m:sSup>
                          <m:sSupPr>
                            <m:ctrlPr>
                              <a:rPr lang="hu-HU" sz="1800" i="1"/>
                            </m:ctrlPr>
                          </m:sSupPr>
                          <m:e>
                            <m:r>
                              <a:rPr lang="hu-HU" sz="1800" i="1"/>
                              <m:t>2</m:t>
                            </m:r>
                          </m:e>
                          <m:sup>
                            <m:r>
                              <a:rPr lang="hu-HU" sz="1800" i="1"/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hu-HU" sz="1800" i="1"/>
                            </m:ctrlPr>
                          </m:sSupPr>
                          <m:e>
                            <m:r>
                              <a:rPr lang="hu-HU" sz="1800" i="1"/>
                              <m:t>5</m:t>
                            </m:r>
                          </m:e>
                          <m:sup>
                            <m:r>
                              <a:rPr lang="hu-HU" sz="1800" i="1"/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sz="1800" dirty="0"/>
                  <a:t>=lg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10</m:t>
                        </m:r>
                      </m:e>
                      <m:sup>
                        <m:r>
                          <a:rPr lang="hu-HU" sz="1800" i="1"/>
                          <m:t>𝑘</m:t>
                        </m:r>
                      </m:sup>
                    </m:sSup>
                  </m:oMath>
                </a14:m>
                <a:r>
                  <a:rPr lang="hu-HU" sz="1800" dirty="0"/>
                  <a:t>=k</a:t>
                </a:r>
                <a14:m>
                  <m:oMath xmlns:m="http://schemas.openxmlformats.org/officeDocument/2006/math">
                    <m:r>
                      <a:rPr lang="hu-HU" sz="1800" i="1"/>
                      <m:t>𝜖</m:t>
                    </m:r>
                    <m:r>
                      <a:rPr lang="hu-HU" sz="1800" i="1"/>
                      <m:t>ℤ</m:t>
                    </m:r>
                  </m:oMath>
                </a14:m>
                <a:r>
                  <a:rPr lang="hu-HU" sz="1800" dirty="0"/>
                  <a:t>, tehát </a:t>
                </a:r>
                <a:r>
                  <a:rPr lang="hu-HU" sz="1800" dirty="0" smtClean="0"/>
                  <a:t>racionális.</a:t>
                </a:r>
                <a:br>
                  <a:rPr lang="hu-HU" sz="1800" dirty="0" smtClean="0"/>
                </a:br>
                <a:r>
                  <a:rPr lang="hu-HU" sz="1800" dirty="0" smtClean="0"/>
                  <a:t>b</a:t>
                </a:r>
                <a:r>
                  <a:rPr lang="hu-HU" sz="1800" dirty="0"/>
                  <a:t>./ Indirekt feltétel: lg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/>
                        </m:ctrlPr>
                      </m:dPr>
                      <m:e>
                        <m:sSup>
                          <m:sSupPr>
                            <m:ctrlPr>
                              <a:rPr lang="hu-HU" sz="1800" i="1"/>
                            </m:ctrlPr>
                          </m:sSupPr>
                          <m:e>
                            <m:r>
                              <a:rPr lang="hu-HU" sz="1800" i="1"/>
                              <m:t>2</m:t>
                            </m:r>
                          </m:e>
                          <m:sup>
                            <m:r>
                              <a:rPr lang="hu-HU" sz="1800" i="1"/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hu-HU" sz="1800" i="1"/>
                            </m:ctrlPr>
                          </m:sSupPr>
                          <m:e>
                            <m:r>
                              <a:rPr lang="hu-HU" sz="1800" i="1"/>
                              <m:t>5</m:t>
                            </m:r>
                          </m:e>
                          <m:sup>
                            <m:r>
                              <a:rPr lang="hu-HU" sz="1800" i="1"/>
                              <m:t>𝑙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𝑝</m:t>
                        </m:r>
                      </m:num>
                      <m:den>
                        <m:r>
                          <a:rPr lang="hu-HU" sz="1800" i="1"/>
                          <m:t>𝑞</m:t>
                        </m:r>
                      </m:den>
                    </m:f>
                  </m:oMath>
                </a14:m>
                <a:r>
                  <a:rPr lang="hu-HU" sz="1800" dirty="0"/>
                  <a:t>    p,q</a:t>
                </a:r>
                <a14:m>
                  <m:oMath xmlns:m="http://schemas.openxmlformats.org/officeDocument/2006/math">
                    <m:r>
                      <a:rPr lang="hu-HU" sz="1800" i="1"/>
                      <m:t>𝜖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ℕ</m:t>
                        </m:r>
                      </m:e>
                      <m:sup>
                        <m:r>
                          <a:rPr lang="hu-HU" sz="1800" i="1"/>
                          <m:t>+</m:t>
                        </m:r>
                      </m:sup>
                    </m:sSup>
                  </m:oMath>
                </a14:m>
                <a:r>
                  <a:rPr lang="hu-HU" sz="1800" dirty="0"/>
                  <a:t> (p,q)=</a:t>
                </a:r>
                <a:r>
                  <a:rPr lang="hu-HU" sz="1800" dirty="0" smtClean="0"/>
                  <a:t>1</a:t>
                </a:r>
                <a:br>
                  <a:rPr lang="hu-HU" sz="1800" dirty="0" smtClean="0"/>
                </a:br>
                <a:r>
                  <a:rPr lang="hu-HU" sz="1800" dirty="0" smtClean="0"/>
                  <a:t>Ebből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2</m:t>
                        </m:r>
                      </m:e>
                      <m:sup>
                        <m:r>
                          <a:rPr lang="hu-HU" sz="1800" i="1"/>
                          <m:t>𝑘</m:t>
                        </m:r>
                      </m:sup>
                    </m:sSup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5</m:t>
                        </m:r>
                      </m:e>
                      <m:sup>
                        <m:r>
                          <a:rPr lang="hu-HU" sz="1800" i="1"/>
                          <m:t>𝑙</m:t>
                        </m:r>
                      </m:sup>
                    </m:sSup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10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hu-HU" sz="1800" i="1"/>
                            </m:ctrlPr>
                          </m:fPr>
                          <m:num>
                            <m:r>
                              <a:rPr lang="hu-HU" sz="1800" i="1"/>
                              <m:t>𝑝</m:t>
                            </m:r>
                          </m:num>
                          <m:den>
                            <m:r>
                              <a:rPr lang="hu-HU" sz="1800" i="1"/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800" i="1"/>
                            </m:ctrlPr>
                          </m:fPr>
                          <m:num>
                            <m:r>
                              <a:rPr lang="hu-HU" sz="1800" i="1"/>
                              <m:t>𝑝</m:t>
                            </m:r>
                          </m:num>
                          <m:den>
                            <m:r>
                              <a:rPr lang="hu-HU" sz="1800" i="1"/>
                              <m:t>𝑞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5</m:t>
                        </m:r>
                      </m:e>
                      <m:sup>
                        <m:box>
                          <m:boxPr>
                            <m:ctrlPr>
                              <a:rPr lang="hu-HU" sz="1800" i="1"/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sz="1800" i="1"/>
                                </m:ctrlPr>
                              </m:fPr>
                              <m:num>
                                <m:r>
                                  <a:rPr lang="hu-HU" sz="1800" i="1"/>
                                  <m:t>𝑝</m:t>
                                </m:r>
                              </m:num>
                              <m:den>
                                <m:r>
                                  <a:rPr lang="hu-HU" sz="1800" i="1"/>
                                  <m:t>𝑞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hu-HU" sz="1800" dirty="0"/>
                  <a:t>   , ami csak akkor igaz, ha mindkét oldal prímtényezős felbontása megegyezik, tehát </a:t>
                </a:r>
                <a14:m>
                  <m:oMath xmlns:m="http://schemas.openxmlformats.org/officeDocument/2006/math">
                    <m:r>
                      <a:rPr lang="hu-HU" sz="1800" i="1"/>
                      <m:t>𝑘</m:t>
                    </m:r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𝑝</m:t>
                        </m:r>
                      </m:num>
                      <m:den>
                        <m:r>
                          <a:rPr lang="hu-HU" sz="1800" i="1"/>
                          <m:t>𝑞</m:t>
                        </m:r>
                      </m:den>
                    </m:f>
                  </m:oMath>
                </a14:m>
                <a:r>
                  <a:rPr lang="hu-HU" sz="1800" dirty="0"/>
                  <a:t>   és </a:t>
                </a:r>
                <a14:m>
                  <m:oMath xmlns:m="http://schemas.openxmlformats.org/officeDocument/2006/math">
                    <m:r>
                      <a:rPr lang="hu-HU" sz="1800" i="1"/>
                      <m:t>𝑙</m:t>
                    </m:r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𝑝</m:t>
                        </m:r>
                      </m:num>
                      <m:den>
                        <m:r>
                          <a:rPr lang="hu-HU" sz="1800" i="1"/>
                          <m:t>𝑞</m:t>
                        </m:r>
                      </m:den>
                    </m:f>
                  </m:oMath>
                </a14:m>
                <a:r>
                  <a:rPr lang="hu-HU" sz="1800" dirty="0"/>
                  <a:t>   , melyből </a:t>
                </a:r>
                <a14:m>
                  <m:oMath xmlns:m="http://schemas.openxmlformats.org/officeDocument/2006/math">
                    <m:r>
                      <a:rPr lang="hu-HU" sz="1800" i="1"/>
                      <m:t>𝑘</m:t>
                    </m:r>
                    <m:r>
                      <a:rPr lang="hu-HU" sz="1800" i="1"/>
                      <m:t>=</m:t>
                    </m:r>
                    <m:r>
                      <a:rPr lang="hu-HU" sz="1800" i="1"/>
                      <m:t>𝑙</m:t>
                    </m:r>
                  </m:oMath>
                </a14:m>
                <a:r>
                  <a:rPr lang="hu-HU" sz="1800" dirty="0"/>
                  <a:t> adódik. Ez a kezdeti feltételnek ellentmond. Tehát az eredeti állítás igaz.</a:t>
                </a:r>
                <a14:m>
                  <m:oMath xmlns:m="http://schemas.openxmlformats.org/officeDocument/2006/math">
                    <m:r>
                      <a:rPr lang="hu-HU" sz="1800" i="1"/>
                      <m:t>∎</m:t>
                    </m:r>
                  </m:oMath>
                </a14:m>
                <a:endParaRPr lang="hu-HU" sz="1800" dirty="0"/>
              </a:p>
              <a:p>
                <a:pPr marL="0" indent="0">
                  <a:buNone/>
                </a:pPr>
                <a:endParaRPr lang="hu-HU" sz="1900" b="1" dirty="0" smtClean="0"/>
              </a:p>
              <a:p>
                <a:pPr marL="0" indent="0">
                  <a:buNone/>
                </a:pPr>
                <a:r>
                  <a:rPr lang="hu-HU" sz="1900" b="1" dirty="0" smtClean="0"/>
                  <a:t>II/3</a:t>
                </a:r>
                <a:r>
                  <a:rPr lang="hu-HU" sz="1900" b="1" dirty="0"/>
                  <a:t>. Lássuk be, hogy ha 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𝒏</m:t>
                    </m:r>
                    <m:r>
                      <a:rPr lang="hu-HU" sz="1900" b="1" i="1">
                        <a:latin typeface="Cambria Math"/>
                      </a:rPr>
                      <m:t>𝝐</m:t>
                    </m:r>
                    <m:sSup>
                      <m:sSupPr>
                        <m:ctrlPr>
                          <a:rPr lang="hu-HU" sz="19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19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hu-HU" sz="19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900" b="1" dirty="0"/>
                  <a:t> és 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𝒏</m:t>
                    </m:r>
                    <m:r>
                      <a:rPr lang="hu-HU" sz="1900" b="1" i="1">
                        <a:latin typeface="Cambria Math"/>
                      </a:rPr>
                      <m:t> ≥</m:t>
                    </m:r>
                    <m:r>
                      <a:rPr lang="hu-HU" sz="1900" b="1" i="1">
                        <a:latin typeface="Cambria Math"/>
                      </a:rPr>
                      <m:t>𝟐</m:t>
                    </m:r>
                  </m:oMath>
                </a14:m>
                <a:r>
                  <a:rPr lang="hu-HU" sz="1900" b="1" dirty="0"/>
                  <a:t>,  akkor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9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900" b="1" i="1">
                            <a:latin typeface="Cambria Math"/>
                          </a:rPr>
                          <m:t>𝒍𝒐𝒈</m:t>
                        </m:r>
                      </m:e>
                      <m:sub>
                        <m:r>
                          <a:rPr lang="hu-HU" sz="1900" b="1" i="1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hu-HU" sz="19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1900" b="1" i="1">
                            <a:latin typeface="Cambria Math"/>
                          </a:rPr>
                          <m:t>𝒏</m:t>
                        </m:r>
                        <m:r>
                          <a:rPr lang="hu-HU" sz="1900" b="1" i="1">
                            <a:latin typeface="Cambria Math"/>
                          </a:rPr>
                          <m:t>+</m:t>
                        </m:r>
                        <m:r>
                          <a:rPr lang="hu-HU" sz="19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hu-HU" sz="1900" b="1" i="1">
                        <a:latin typeface="Cambria Math"/>
                      </a:rPr>
                      <m:t>𝝐</m:t>
                    </m:r>
                    <m:sSup>
                      <m:sSupPr>
                        <m:ctrlPr>
                          <a:rPr lang="hu-HU" sz="19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1900" b="1" i="1">
                            <a:latin typeface="Cambria Math"/>
                          </a:rPr>
                          <m:t>ℚ</m:t>
                        </m:r>
                      </m:e>
                      <m:sup>
                        <m:r>
                          <a:rPr lang="hu-HU" sz="19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900" b="1" dirty="0"/>
                  <a:t>  !</a:t>
                </a:r>
                <a:endParaRPr lang="hu-HU" sz="1900" dirty="0"/>
              </a:p>
              <a:p>
                <a:pPr marL="0" indent="0">
                  <a:buNone/>
                </a:pPr>
                <a:endParaRPr lang="hu-HU" sz="1800" dirty="0" smtClean="0"/>
              </a:p>
              <a:p>
                <a:pPr marL="0" indent="0">
                  <a:buNone/>
                </a:pPr>
                <a:r>
                  <a:rPr lang="hu-HU" sz="1800" dirty="0" smtClean="0"/>
                  <a:t>Bizonyítás </a:t>
                </a:r>
                <a:r>
                  <a:rPr lang="hu-HU" sz="1800" dirty="0"/>
                  <a:t>indirekt úton: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/>
                        </m:ctrlPr>
                      </m:sSubPr>
                      <m:e>
                        <m:r>
                          <a:rPr lang="hu-HU" sz="1800" i="1"/>
                          <m:t>𝑙𝑜𝑔</m:t>
                        </m:r>
                      </m:e>
                      <m:sub>
                        <m:r>
                          <a:rPr lang="hu-HU" sz="1800" i="1"/>
                          <m:t>𝑛</m:t>
                        </m:r>
                      </m:sub>
                    </m:sSub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𝑛</m:t>
                        </m:r>
                        <m:r>
                          <a:rPr lang="hu-HU" sz="1800" i="1"/>
                          <m:t>+1</m:t>
                        </m:r>
                      </m:e>
                    </m:d>
                    <m:r>
                      <a:rPr lang="hu-HU" sz="1800" i="1"/>
                      <m:t>=</m:t>
                    </m:r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𝑝</m:t>
                        </m:r>
                      </m:num>
                      <m:den>
                        <m:r>
                          <a:rPr lang="hu-HU" sz="1800" i="1"/>
                          <m:t>𝑞</m:t>
                        </m:r>
                      </m:den>
                    </m:f>
                  </m:oMath>
                </a14:m>
                <a:r>
                  <a:rPr lang="hu-HU" sz="1800" dirty="0"/>
                  <a:t> , ahol  </a:t>
                </a:r>
                <a14:m>
                  <m:oMath xmlns:m="http://schemas.openxmlformats.org/officeDocument/2006/math">
                    <m:r>
                      <a:rPr lang="hu-HU" sz="1800" i="1"/>
                      <m:t>𝑝</m:t>
                    </m:r>
                    <m:r>
                      <a:rPr lang="hu-HU" sz="1800" i="1"/>
                      <m:t>,</m:t>
                    </m:r>
                    <m:r>
                      <a:rPr lang="hu-HU" sz="1800" i="1"/>
                      <m:t>𝑞</m:t>
                    </m:r>
                  </m:oMath>
                </a14:m>
                <a:r>
                  <a:rPr lang="hu-HU" sz="1800" dirty="0"/>
                  <a:t>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ℕ</m:t>
                        </m:r>
                      </m:e>
                      <m:sup>
                        <m:r>
                          <a:rPr lang="hu-HU" sz="1800" i="1"/>
                          <m:t>+</m:t>
                        </m:r>
                      </m:sup>
                    </m:sSup>
                  </m:oMath>
                </a14:m>
                <a:r>
                  <a:rPr lang="hu-HU" sz="1800" dirty="0"/>
                  <a:t> és (</a:t>
                </a:r>
                <a14:m>
                  <m:oMath xmlns:m="http://schemas.openxmlformats.org/officeDocument/2006/math">
                    <m:r>
                      <a:rPr lang="hu-HU" sz="1800" i="1"/>
                      <m:t>𝑝</m:t>
                    </m:r>
                    <m:r>
                      <a:rPr lang="hu-HU" sz="1800" i="1"/>
                      <m:t>,</m:t>
                    </m:r>
                    <m:r>
                      <a:rPr lang="hu-HU" sz="1800" i="1"/>
                      <m:t>𝑞</m:t>
                    </m:r>
                  </m:oMath>
                </a14:m>
                <a:r>
                  <a:rPr lang="hu-HU" sz="1800" dirty="0"/>
                  <a:t>)=</a:t>
                </a:r>
                <a:r>
                  <a:rPr lang="hu-HU" sz="1800" dirty="0" smtClean="0"/>
                  <a:t>1</a:t>
                </a:r>
                <a:br>
                  <a:rPr lang="hu-HU" sz="1800" dirty="0" smtClean="0"/>
                </a:br>
                <a:r>
                  <a:rPr lang="hu-HU" sz="1800" dirty="0" smtClean="0"/>
                  <a:t>Átalakítva</a:t>
                </a:r>
                <a:r>
                  <a:rPr lang="hu-HU" sz="1800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hu-HU" sz="1800" i="1"/>
                            </m:ctrlPr>
                          </m:fPr>
                          <m:num>
                            <m:r>
                              <a:rPr lang="hu-HU" sz="1800" i="1"/>
                              <m:t>𝑝</m:t>
                            </m:r>
                          </m:num>
                          <m:den>
                            <m:r>
                              <a:rPr lang="hu-HU" sz="1800" i="1"/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r>
                      <a:rPr lang="hu-HU" sz="1800" i="1"/>
                      <m:t>𝑛</m:t>
                    </m:r>
                  </m:oMath>
                </a14:m>
                <a:r>
                  <a:rPr lang="hu-HU" sz="1800" dirty="0"/>
                  <a:t>+1 </a:t>
                </a:r>
                <a14:m>
                  <m:oMath xmlns:m="http://schemas.openxmlformats.org/officeDocument/2006/math">
                    <m:r>
                      <a:rPr lang="hu-HU" sz="1800" i="1"/>
                      <m:t>⟹</m:t>
                    </m:r>
                  </m:oMath>
                </a14:m>
                <a:r>
                  <a:rPr lang="hu-HU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𝑛</m:t>
                        </m:r>
                      </m:e>
                      <m:sup>
                        <m:r>
                          <a:rPr lang="hu-HU" sz="1800" i="1"/>
                          <m:t>𝑝</m:t>
                        </m:r>
                      </m:sup>
                    </m:sSup>
                  </m:oMath>
                </a14:m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d>
                          <m:dPr>
                            <m:ctrlPr>
                              <a:rPr lang="hu-HU" sz="1800" i="1"/>
                            </m:ctrlPr>
                          </m:dPr>
                          <m:e>
                            <m:r>
                              <a:rPr lang="hu-HU" sz="1800" i="1"/>
                              <m:t>𝑛</m:t>
                            </m:r>
                            <m:r>
                              <a:rPr lang="hu-HU" sz="1800" i="1"/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1800" i="1"/>
                          <m:t>𝑞</m:t>
                        </m:r>
                      </m:sup>
                    </m:sSup>
                  </m:oMath>
                </a14:m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r>
                  <a:rPr lang="hu-HU" sz="1800" dirty="0" smtClean="0"/>
                  <a:t>Egyik </a:t>
                </a:r>
                <a:r>
                  <a:rPr lang="hu-HU" sz="1800" dirty="0"/>
                  <a:t>oldal páros, másik páratlan, mivel n és n+1 egymást követő pozitív egészek, így hatványaikra is igaz, ami ellentmondás. </a:t>
                </a:r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r>
                  <a:rPr lang="hu-HU" sz="1800" dirty="0" smtClean="0"/>
                  <a:t>Tehát </a:t>
                </a:r>
                <a:r>
                  <a:rPr lang="hu-HU" sz="1800" dirty="0"/>
                  <a:t>az n-re vonatkozó feltétel mellett </a:t>
                </a:r>
                <a14:m>
                  <m:oMath xmlns:m="http://schemas.openxmlformats.org/officeDocument/2006/math">
                    <m:r>
                      <a:rPr lang="hu-HU" sz="1800" i="1"/>
                      <m:t> </m:t>
                    </m:r>
                    <m:func>
                      <m:funcPr>
                        <m:ctrlPr>
                          <a:rPr lang="hu-HU" sz="1800" i="1"/>
                        </m:ctrlPr>
                      </m:funcPr>
                      <m:fName>
                        <m:sSub>
                          <m:sSubPr>
                            <m:ctrlPr>
                              <a:rPr lang="hu-HU" sz="1800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1800"/>
                              <m:t>log</m:t>
                            </m:r>
                          </m:e>
                          <m:sub>
                            <m:r>
                              <a:rPr lang="hu-HU" sz="1800" i="1"/>
                              <m:t>𝑛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u-HU" sz="1800" i="1"/>
                            </m:ctrlPr>
                          </m:dPr>
                          <m:e>
                            <m:r>
                              <a:rPr lang="hu-HU" sz="1800" i="1"/>
                              <m:t>𝑛</m:t>
                            </m:r>
                            <m:r>
                              <a:rPr lang="hu-HU" sz="1800" i="1"/>
                              <m:t>+1</m:t>
                            </m:r>
                          </m:e>
                        </m:d>
                      </m:e>
                    </m:func>
                    <m:r>
                      <a:rPr lang="hu-HU" sz="1800" i="1"/>
                      <m:t>𝜖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ℚ</m:t>
                        </m:r>
                      </m:e>
                      <m:sup>
                        <m:r>
                          <a:rPr lang="hu-HU" sz="1800" i="1"/>
                          <m:t>∗</m:t>
                        </m:r>
                      </m:sup>
                    </m:sSup>
                  </m:oMath>
                </a14:m>
                <a:r>
                  <a:rPr lang="hu-HU" sz="1800" dirty="0"/>
                  <a:t>. </a:t>
                </a:r>
                <a14:m>
                  <m:oMath xmlns:m="http://schemas.openxmlformats.org/officeDocument/2006/math">
                    <m:r>
                      <a:rPr lang="hu-HU" sz="1800" i="1"/>
                      <m:t>∎</m:t>
                    </m:r>
                  </m:oMath>
                </a14:m>
                <a:endParaRPr lang="hu-HU" sz="1800" dirty="0"/>
              </a:p>
              <a:p>
                <a:pPr marL="0" indent="0">
                  <a:buNone/>
                </a:pPr>
                <a:endParaRPr lang="hu-HU" sz="1900" b="1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640960" cy="6336704"/>
              </a:xfrm>
              <a:blipFill rotWithShape="1">
                <a:blip r:embed="rId2"/>
                <a:stretch>
                  <a:fillRect l="-635" t="-962" r="-7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76672"/>
                <a:ext cx="8640960" cy="6192688"/>
              </a:xfrm>
            </p:spPr>
            <p:txBody>
              <a:bodyPr>
                <a:norm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hu-HU" sz="19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II. LOGARITMUSSAL KAPCSOLATOS FELADATOK</a:t>
                </a:r>
              </a:p>
              <a:p>
                <a:pPr marL="0" indent="0">
                  <a:buNone/>
                </a:pPr>
                <a:r>
                  <a:rPr lang="hu-HU" sz="1900" b="1" dirty="0" smtClean="0"/>
                  <a:t>II/4</a:t>
                </a:r>
                <a:r>
                  <a:rPr lang="hu-HU" sz="1900" b="1" dirty="0"/>
                  <a:t>. Bizonyítsuk be, hogy lg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𝒏</m:t>
                    </m:r>
                  </m:oMath>
                </a14:m>
                <a:r>
                  <a:rPr lang="hu-HU" sz="1900" b="1" dirty="0"/>
                  <a:t> és lg(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𝒏</m:t>
                    </m:r>
                    <m:r>
                      <a:rPr lang="hu-HU" sz="1900" b="1" i="1">
                        <a:latin typeface="Cambria Math"/>
                      </a:rPr>
                      <m:t>+</m:t>
                    </m:r>
                  </m:oMath>
                </a14:m>
                <a:r>
                  <a:rPr lang="hu-HU" sz="1900" b="1" dirty="0"/>
                  <a:t>1) közül (</a:t>
                </a:r>
                <a14:m>
                  <m:oMath xmlns:m="http://schemas.openxmlformats.org/officeDocument/2006/math">
                    <m:r>
                      <a:rPr lang="hu-HU" sz="1900" b="1" i="1">
                        <a:latin typeface="Cambria Math"/>
                      </a:rPr>
                      <m:t>𝒏</m:t>
                    </m:r>
                    <m:r>
                      <a:rPr lang="hu-HU" sz="1900" b="1" i="1">
                        <a:latin typeface="Cambria Math"/>
                      </a:rPr>
                      <m:t>𝝐</m:t>
                    </m:r>
                    <m:sSup>
                      <m:sSupPr>
                        <m:ctrlPr>
                          <a:rPr lang="hu-HU" sz="19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19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hu-HU" sz="19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900" b="1" dirty="0"/>
                  <a:t>) közül legalább az egyik irracionális</a:t>
                </a:r>
                <a:r>
                  <a:rPr lang="hu-HU" sz="1900" b="1" dirty="0" smtClean="0"/>
                  <a:t>!</a:t>
                </a:r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lnSpc>
                    <a:spcPts val="3000"/>
                  </a:lnSpc>
                  <a:buNone/>
                </a:pPr>
                <a:r>
                  <a:rPr lang="hu-HU" sz="1800" dirty="0"/>
                  <a:t>Indirekt feltétel</a:t>
                </a:r>
                <a:r>
                  <a:rPr lang="hu-HU" sz="1800" b="1" dirty="0"/>
                  <a:t>: egyik sem irracionális, azaz mindkettő racionális! (</a:t>
                </a:r>
                <a:r>
                  <a:rPr lang="hu-HU" sz="1800" b="1" dirty="0" smtClean="0"/>
                  <a:t>a</a:t>
                </a:r>
                <a:r>
                  <a:rPr lang="hu-HU" sz="1800" dirty="0" smtClean="0"/>
                  <a:t>”legalább”tagadása)</a:t>
                </a:r>
                <a:br>
                  <a:rPr lang="hu-HU" sz="1800" dirty="0" smtClean="0"/>
                </a:br>
                <a:r>
                  <a:rPr lang="hu-HU" sz="1800" dirty="0" err="1" smtClean="0"/>
                  <a:t>lgn</a:t>
                </a:r>
                <a:r>
                  <a:rPr lang="hu-HU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𝑝</m:t>
                        </m:r>
                      </m:num>
                      <m:den>
                        <m:r>
                          <a:rPr lang="hu-HU" sz="1800" i="1"/>
                          <m:t>𝑞</m:t>
                        </m:r>
                        <m:r>
                          <a:rPr lang="hu-HU" sz="1800" i="1"/>
                          <m:t>  </m:t>
                        </m:r>
                      </m:den>
                    </m:f>
                    <m:r>
                      <a:rPr lang="hu-HU" sz="1800" i="1"/>
                      <m:t>    </m:t>
                    </m:r>
                    <m:r>
                      <a:rPr lang="hu-HU" sz="1800" i="1"/>
                      <m:t>𝑝</m:t>
                    </m:r>
                    <m:r>
                      <a:rPr lang="hu-HU" sz="1800" i="1"/>
                      <m:t>,</m:t>
                    </m:r>
                    <m:r>
                      <a:rPr lang="hu-HU" sz="1800" i="1"/>
                      <m:t>𝑞</m:t>
                    </m:r>
                    <m:r>
                      <a:rPr lang="hu-HU" sz="1800" i="1"/>
                      <m:t>𝜖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ℕ</m:t>
                        </m:r>
                      </m:e>
                      <m:sup>
                        <m:r>
                          <a:rPr lang="hu-HU" sz="1800" i="1"/>
                          <m:t>+</m:t>
                        </m:r>
                      </m:sup>
                    </m:sSup>
                    <m:r>
                      <a:rPr lang="hu-HU" sz="1800" i="1"/>
                      <m:t>,  </m:t>
                    </m:r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𝑝</m:t>
                        </m:r>
                        <m:r>
                          <a:rPr lang="hu-HU" sz="1800" i="1"/>
                          <m:t>,</m:t>
                        </m:r>
                        <m:r>
                          <a:rPr lang="hu-HU" sz="1800" i="1"/>
                          <m:t>𝑞</m:t>
                        </m:r>
                      </m:e>
                    </m:d>
                    <m:r>
                      <a:rPr lang="hu-HU" sz="1800" i="1"/>
                      <m:t>=1      </m:t>
                    </m:r>
                  </m:oMath>
                </a14:m>
                <a:r>
                  <a:rPr lang="hu-HU" sz="1800" dirty="0"/>
                  <a:t>és      lg(n+1)=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/>
                        </m:ctrlPr>
                      </m:fPr>
                      <m:num>
                        <m:r>
                          <a:rPr lang="hu-HU" sz="1800" i="1"/>
                          <m:t>𝑟</m:t>
                        </m:r>
                      </m:num>
                      <m:den>
                        <m:r>
                          <a:rPr lang="hu-HU" sz="1800" i="1"/>
                          <m:t>𝑠</m:t>
                        </m:r>
                      </m:den>
                    </m:f>
                    <m:r>
                      <a:rPr lang="hu-HU" sz="1800" i="1"/>
                      <m:t>      </m:t>
                    </m:r>
                    <m:r>
                      <a:rPr lang="hu-HU" sz="1800" i="1"/>
                      <m:t>𝑟</m:t>
                    </m:r>
                    <m:r>
                      <a:rPr lang="hu-HU" sz="1800" i="1"/>
                      <m:t>,</m:t>
                    </m:r>
                    <m:r>
                      <a:rPr lang="hu-HU" sz="1800" i="1"/>
                      <m:t>𝑠</m:t>
                    </m:r>
                    <m:r>
                      <a:rPr lang="hu-HU" sz="1800" i="1"/>
                      <m:t>𝜖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ℕ</m:t>
                        </m:r>
                      </m:e>
                      <m:sup>
                        <m:r>
                          <a:rPr lang="hu-HU" sz="1800" i="1"/>
                          <m:t>+</m:t>
                        </m:r>
                      </m:sup>
                    </m:sSup>
                    <m:r>
                      <a:rPr lang="hu-HU" sz="1800" i="1"/>
                      <m:t> ,  </m:t>
                    </m:r>
                    <m:d>
                      <m:dPr>
                        <m:ctrlPr>
                          <a:rPr lang="hu-HU" sz="1800" i="1"/>
                        </m:ctrlPr>
                      </m:dPr>
                      <m:e>
                        <m:r>
                          <a:rPr lang="hu-HU" sz="1800" i="1"/>
                          <m:t>𝑟</m:t>
                        </m:r>
                        <m:r>
                          <a:rPr lang="hu-HU" sz="1800" i="1"/>
                          <m:t>,</m:t>
                        </m:r>
                        <m:r>
                          <a:rPr lang="hu-HU" sz="1800" i="1"/>
                          <m:t>𝑠</m:t>
                        </m:r>
                      </m:e>
                    </m:d>
                    <m:r>
                      <a:rPr lang="hu-HU" sz="1800" i="1"/>
                      <m:t>=1</m:t>
                    </m:r>
                  </m:oMath>
                </a14:m>
                <a:r>
                  <a:rPr lang="hu-HU" sz="1800" i="1" dirty="0" smtClean="0"/>
                  <a:t/>
                </a:r>
                <a:br>
                  <a:rPr lang="hu-HU" sz="180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1800" i="1"/>
                          </m:ctrlPr>
                        </m:sSupPr>
                        <m:e>
                          <m:r>
                            <a:rPr lang="hu-HU" sz="1800" i="1"/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hu-HU" sz="1800" i="1"/>
                              </m:ctrlPr>
                            </m:fPr>
                            <m:num>
                              <m:r>
                                <a:rPr lang="hu-HU" sz="1800" i="1"/>
                                <m:t>𝑝</m:t>
                              </m:r>
                            </m:num>
                            <m:den>
                              <m:r>
                                <a:rPr lang="hu-HU" sz="1800" i="1"/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hu-HU" sz="1800" i="1"/>
                        <m:t>=</m:t>
                      </m:r>
                      <m:r>
                        <a:rPr lang="hu-HU" sz="1800" i="1"/>
                        <m:t>𝑛</m:t>
                      </m:r>
                      <m:r>
                        <a:rPr lang="hu-HU" sz="1800" i="1"/>
                        <m:t>                          é</m:t>
                      </m:r>
                      <m:r>
                        <a:rPr lang="hu-HU" sz="1800" i="1"/>
                        <m:t>𝑠</m:t>
                      </m:r>
                      <m:r>
                        <a:rPr lang="hu-HU" sz="1800" i="1"/>
                        <m:t>                       </m:t>
                      </m:r>
                      <m:sSup>
                        <m:sSupPr>
                          <m:ctrlPr>
                            <a:rPr lang="hu-HU" sz="1800" i="1"/>
                          </m:ctrlPr>
                        </m:sSupPr>
                        <m:e>
                          <m:r>
                            <a:rPr lang="hu-HU" sz="1800" i="1"/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hu-HU" sz="1800" i="1"/>
                              </m:ctrlPr>
                            </m:fPr>
                            <m:num>
                              <m:r>
                                <a:rPr lang="hu-HU" sz="1800" i="1"/>
                                <m:t>𝑟</m:t>
                              </m:r>
                            </m:num>
                            <m:den>
                              <m:r>
                                <a:rPr lang="hu-HU" sz="1800" i="1"/>
                                <m:t>𝑠</m:t>
                              </m:r>
                            </m:den>
                          </m:f>
                        </m:sup>
                      </m:sSup>
                      <m:r>
                        <a:rPr lang="hu-HU" sz="1800" i="1"/>
                        <m:t>=   </m:t>
                      </m:r>
                      <m:r>
                        <a:rPr lang="hu-HU" sz="1800" i="1"/>
                        <m:t>𝑛</m:t>
                      </m:r>
                      <m:r>
                        <a:rPr lang="hu-HU" sz="1800" i="1"/>
                        <m:t>+1</m:t>
                      </m:r>
                    </m:oMath>
                    <m:oMath xmlns:m="http://schemas.openxmlformats.org/officeDocument/2006/math">
                      <m:r>
                        <a:rPr lang="hu-HU" sz="1800" i="1"/>
                        <m:t>10=</m:t>
                      </m:r>
                      <m:sSup>
                        <m:sSupPr>
                          <m:ctrlPr>
                            <a:rPr lang="hu-HU" sz="1800" i="1"/>
                          </m:ctrlPr>
                        </m:sSupPr>
                        <m:e>
                          <m:r>
                            <a:rPr lang="hu-HU" sz="1800" i="1"/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hu-HU" sz="1800" i="1"/>
                              </m:ctrlPr>
                            </m:fPr>
                            <m:num>
                              <m:r>
                                <a:rPr lang="hu-HU" sz="1800" i="1"/>
                                <m:t>𝑞</m:t>
                              </m:r>
                            </m:num>
                            <m:den>
                              <m:r>
                                <a:rPr lang="hu-HU" sz="1800" i="1"/>
                                <m:t>𝑝</m:t>
                              </m:r>
                            </m:den>
                          </m:f>
                        </m:sup>
                      </m:sSup>
                      <m:r>
                        <a:rPr lang="hu-HU" sz="1800" i="1"/>
                        <m:t>                        é</m:t>
                      </m:r>
                      <m:r>
                        <a:rPr lang="hu-HU" sz="1800" i="1"/>
                        <m:t>𝑠</m:t>
                      </m:r>
                      <m:r>
                        <a:rPr lang="hu-HU" sz="1800" i="1"/>
                        <m:t>                            10=</m:t>
                      </m:r>
                      <m:sSup>
                        <m:sSupPr>
                          <m:ctrlPr>
                            <a:rPr lang="hu-HU" sz="1800" i="1"/>
                          </m:ctrlPr>
                        </m:sSupPr>
                        <m:e>
                          <m:r>
                            <a:rPr lang="hu-HU" sz="1800" i="1"/>
                            <m:t>(</m:t>
                          </m:r>
                          <m:r>
                            <a:rPr lang="hu-HU" sz="1800" i="1"/>
                            <m:t>𝑛</m:t>
                          </m:r>
                          <m:r>
                            <a:rPr lang="hu-HU" sz="1800" i="1"/>
                            <m:t>+1)</m:t>
                          </m:r>
                        </m:e>
                        <m:sup>
                          <m:f>
                            <m:fPr>
                              <m:ctrlPr>
                                <a:rPr lang="hu-HU" sz="1800" i="1"/>
                              </m:ctrlPr>
                            </m:fPr>
                            <m:num>
                              <m:r>
                                <a:rPr lang="hu-HU" sz="1800" i="1"/>
                                <m:t>𝑠</m:t>
                              </m:r>
                            </m:num>
                            <m:den>
                              <m:r>
                                <a:rPr lang="hu-HU" sz="1800" i="1"/>
                                <m:t>𝑟</m:t>
                              </m:r>
                            </m:den>
                          </m:f>
                        </m:sup>
                      </m:sSup>
                      <m:r>
                        <a:rPr lang="hu-HU" sz="1800" i="1"/>
                        <m:t>  </m:t>
                      </m:r>
                    </m:oMath>
                  </m:oMathPara>
                </a14:m>
                <a:r>
                  <a:rPr lang="hu-HU" sz="1800" i="1" dirty="0" smtClean="0"/>
                  <a:t/>
                </a:r>
                <a:br>
                  <a:rPr lang="hu-HU" sz="1800" i="1" dirty="0" smtClean="0"/>
                </a:br>
                <a:r>
                  <a:rPr lang="hu-HU" sz="1800" dirty="0" smtClean="0"/>
                  <a:t>A </a:t>
                </a:r>
                <a:r>
                  <a:rPr lang="hu-HU" sz="1800" dirty="0"/>
                  <a:t>jobb oldalak egyenlőségét </a:t>
                </a:r>
                <a:r>
                  <a:rPr lang="hu-HU" sz="1800" dirty="0" err="1"/>
                  <a:t>pr-edik</a:t>
                </a:r>
                <a:r>
                  <a:rPr lang="hu-HU" sz="1800" dirty="0"/>
                  <a:t> hatványra emelve kapjuk:</a:t>
                </a:r>
                <a14:m>
                  <m:oMath xmlns:m="http://schemas.openxmlformats.org/officeDocument/2006/math">
                    <m:r>
                      <a:rPr lang="hu-HU" sz="1800" i="1"/>
                      <m:t>  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r>
                          <a:rPr lang="hu-HU" sz="1800" i="1"/>
                          <m:t>𝑛</m:t>
                        </m:r>
                      </m:e>
                      <m:sup>
                        <m:r>
                          <a:rPr lang="hu-HU" sz="1800" i="1"/>
                          <m:t>𝑞𝑟</m:t>
                        </m:r>
                      </m:sup>
                    </m:sSup>
                    <m:r>
                      <a:rPr lang="hu-HU" sz="1800" i="1"/>
                      <m:t>=</m:t>
                    </m:r>
                    <m:sSup>
                      <m:sSupPr>
                        <m:ctrlPr>
                          <a:rPr lang="hu-HU" sz="1800" i="1"/>
                        </m:ctrlPr>
                      </m:sSupPr>
                      <m:e>
                        <m:d>
                          <m:dPr>
                            <m:ctrlPr>
                              <a:rPr lang="hu-HU" sz="1800" i="1"/>
                            </m:ctrlPr>
                          </m:dPr>
                          <m:e>
                            <m:r>
                              <a:rPr lang="hu-HU" sz="1800" i="1"/>
                              <m:t>𝑛</m:t>
                            </m:r>
                            <m:r>
                              <a:rPr lang="hu-HU" sz="1800" i="1"/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1800" i="1"/>
                          <m:t>𝑝𝑠</m:t>
                        </m:r>
                      </m:sup>
                    </m:sSup>
                    <m:r>
                      <a:rPr lang="hu-HU" sz="1800" i="1"/>
                      <m:t>   </m:t>
                    </m:r>
                  </m:oMath>
                </a14:m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r>
                  <a:rPr lang="hu-HU" sz="1800" dirty="0" smtClean="0"/>
                  <a:t>Mivel </a:t>
                </a:r>
                <a:r>
                  <a:rPr lang="hu-HU" sz="1800" dirty="0"/>
                  <a:t>n és n+1 közül pontosan az egyik páros, a másik páratlan, így pozitív egész kitevős hatványaikra ugyanez teljesül. Az egyenlőség nem állhat fenn. Tehát </a:t>
                </a:r>
                <a:r>
                  <a:rPr lang="hu-HU" sz="1800" dirty="0" err="1"/>
                  <a:t>lgn</a:t>
                </a:r>
                <a:r>
                  <a:rPr lang="hu-HU" sz="1800" dirty="0"/>
                  <a:t> és lg(n+1) egyidejűleg nem lehet racionális, legalább az egyik irracionális.</a:t>
                </a:r>
                <a14:m>
                  <m:oMath xmlns:m="http://schemas.openxmlformats.org/officeDocument/2006/math">
                    <m:r>
                      <a:rPr lang="hu-HU" sz="1800" i="1"/>
                      <m:t>∎</m:t>
                    </m:r>
                  </m:oMath>
                </a14:m>
                <a:r>
                  <a:rPr lang="hu-HU" sz="1800" dirty="0" smtClean="0"/>
                  <a:t/>
                </a:r>
                <a:br>
                  <a:rPr lang="hu-HU" sz="1800" dirty="0" smtClean="0"/>
                </a:br>
                <a:endParaRPr lang="hu-HU" sz="1800" dirty="0" smtClean="0"/>
              </a:p>
              <a:p>
                <a:pPr marL="0" indent="0">
                  <a:buNone/>
                </a:pPr>
                <a:r>
                  <a:rPr lang="hu-HU" sz="1800" dirty="0" smtClean="0"/>
                  <a:t>A </a:t>
                </a:r>
                <a:r>
                  <a:rPr lang="hu-HU" sz="1800" dirty="0"/>
                  <a:t>logaritmikus egyenletek gyakorlása során az „oldjuk meg </a:t>
                </a:r>
                <a14:m>
                  <m:oMath xmlns:m="http://schemas.openxmlformats.org/officeDocument/2006/math">
                    <m:r>
                      <a:rPr lang="hu-HU" sz="1800" i="1"/>
                      <m:t>ℝ</m:t>
                    </m:r>
                  </m:oMath>
                </a14:m>
                <a:r>
                  <a:rPr lang="hu-HU" sz="1800" dirty="0" err="1"/>
                  <a:t>-en</a:t>
                </a:r>
                <a:r>
                  <a:rPr lang="hu-HU" sz="1800" dirty="0"/>
                  <a:t> …” megfogalmazás  helyett ugyanazt a feladatot más-más kérdéssel is feladhatjuk. Például: állapítsuk meg, hogy az egyenletnek hány irracionális gyöke van</a:t>
                </a:r>
                <a:r>
                  <a:rPr lang="hu-HU" sz="1800" dirty="0" smtClean="0"/>
                  <a:t>!</a:t>
                </a:r>
                <a:endParaRPr lang="hu-HU" sz="18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76672"/>
                <a:ext cx="8640960" cy="6192688"/>
              </a:xfrm>
              <a:blipFill rotWithShape="1">
                <a:blip r:embed="rId2"/>
                <a:stretch>
                  <a:fillRect l="-635" t="-4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3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25718" y="1301552"/>
                <a:ext cx="8661648" cy="50405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III/1. Igaz-e, hogy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𝐬𝐢𝐧</m:t>
                        </m:r>
                      </m:fName>
                      <m:e>
                        <m:f>
                          <m:f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𝝅</m:t>
                            </m:r>
                          </m:num>
                          <m:den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𝟏𝟖</m:t>
                            </m:r>
                          </m:den>
                        </m:f>
                      </m:e>
                    </m:func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𝝐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?</a:t>
                </a:r>
                <a:endParaRPr lang="hu-HU" sz="1800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6 </m:t>
                            </m:r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2 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</m:oMath>
                </a14:m>
                <a:r>
                  <a:rPr lang="hu-HU" sz="1800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	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6 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 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18</m:t>
                        </m:r>
                      </m:den>
                    </m:f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r>
                  <a:rPr lang="hu-HU" sz="1800" dirty="0" err="1">
                    <a:ea typeface="Times New Roman"/>
                    <a:cs typeface="Times New Roman"/>
                  </a:rPr>
                  <a:t>-re</a:t>
                </a:r>
                <a:r>
                  <a:rPr lang="hu-HU" sz="1800" dirty="0">
                    <a:ea typeface="Times New Roman"/>
                    <a:cs typeface="Times New Roman"/>
                  </a:rPr>
                  <a:t> vonatkozó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azonosság:</a:t>
                </a:r>
                <a:endParaRPr lang="hu-HU" sz="1800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hu-HU" sz="1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 b="0" i="0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hu-HU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hu-HU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hu-HU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hu-HU" sz="18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hu-HU" sz="1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 b="0" i="0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cos</m:t>
                          </m:r>
                        </m:fName>
                        <m:e>
                          <m: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cos</m:t>
                          </m:r>
                        </m:fName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 b="0" i="0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==2</m:t>
                      </m:r>
                      <m:func>
                        <m:funcPr>
                          <m:ctrlP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 b="0" i="0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1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hu-HU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1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hu-HU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b="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i="1"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latin typeface="Cambria Math"/>
                              <a:ea typeface="Calibri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1800" b="0" i="0" smtClean="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hu-HU" sz="1800" b="0" i="1" smtClean="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1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hu-HU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sz="1800" b="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i="1">
                          <a:latin typeface="Cambria Math"/>
                          <a:ea typeface="Times New Roman"/>
                          <a:cs typeface="Times New Roman"/>
                        </a:rPr>
                        <m:t>=3</m:t>
                      </m:r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latin typeface="Cambria Math"/>
                              <a:ea typeface="Calibri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d>
                            <m:d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hu-HU" sz="1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u-HU" sz="18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 sz="1800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hu-HU" sz="1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=3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−4</m:t>
                              </m:r>
                              <m:func>
                                <m:func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 sz="180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18</m:t>
                        </m:r>
                      </m:den>
                    </m:f>
                  </m:oMath>
                </a14:m>
                <a:r>
                  <a:rPr lang="hu-HU" sz="1800" dirty="0" smtClean="0">
                    <a:ea typeface="Times New Roman"/>
                    <a:cs typeface="Times New Roman"/>
                  </a:rPr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18 </m:t>
                            </m:r>
                          </m:den>
                        </m:f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−4</m:t>
                        </m:r>
                        <m:func>
                          <m:func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hu-HU" sz="18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18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18</m:t>
                            </m:r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	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−4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	 </a:t>
                </a:r>
                <a14:m>
                  <m:oMath xmlns:m="http://schemas.openxmlformats.org/officeDocument/2006/math"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  <m:sSup>
                      <m:sSup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𝒛</m:t>
                        </m:r>
                      </m:e>
                      <m:sup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𝒛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hu-HU" sz="1800" b="1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Ha van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racionális gyöke:	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±1,  ±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±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±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hu-HU" sz="1100" b="1" dirty="0">
                    <a:ea typeface="Times New Roman"/>
                    <a:cs typeface="Times New Roman"/>
                  </a:rPr>
                  <a:t>	</a:t>
                </a:r>
                <a:endParaRPr lang="hu-HU" sz="11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718" y="1301552"/>
                <a:ext cx="8661648" cy="5040560"/>
              </a:xfrm>
              <a:blipFill rotWithShape="1">
                <a:blip r:embed="rId2"/>
                <a:stretch>
                  <a:fillRect l="-5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>
          <a:xfrm>
            <a:off x="251520" y="557808"/>
            <a:ext cx="864096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hu-HU" sz="1800" b="1" u="sng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III. SZÖGFÜGGVÉNYEKKEL KAPCSOLATOS FELADATOK</a:t>
            </a:r>
            <a:endParaRPr lang="hu-HU" sz="1800" b="1" u="sng" dirty="0">
              <a:solidFill>
                <a:srgbClr val="C00000"/>
              </a:solidFill>
              <a:latin typeface="+mn-lt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6012160" y="4739723"/>
                <a:ext cx="2304256" cy="15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Behelyettesítéssel </a:t>
                </a:r>
                <a:r>
                  <a:rPr lang="hu-HU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ellenőrizés! </a:t>
                </a:r>
              </a:p>
              <a:p>
                <a:pPr algn="ctr"/>
                <a:r>
                  <a:rPr lang="hu-HU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E</a:t>
                </a:r>
                <a:r>
                  <a:rPr lang="hu-HU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gyik </a:t>
                </a:r>
                <a:r>
                  <a:rPr lang="hu-HU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sem </a:t>
                </a:r>
                <a:r>
                  <a:rPr lang="hu-HU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megoldás!</a:t>
                </a:r>
              </a:p>
              <a:p>
                <a:pPr algn="ctr"/>
                <a:endParaRPr lang="hu-HU" dirty="0" smtClean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algn="ctr"/>
                <a:r>
                  <a:rPr lang="hu-HU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hu-HU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hu-HU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18 </m:t>
                            </m:r>
                          </m:den>
                        </m:f>
                        <m:r>
                          <a:rPr lang="hu-H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𝜖</m:t>
                        </m:r>
                        <m:sSup>
                          <m:sSupPr>
                            <m:ctrlPr>
                              <a:rPr lang="hu-HU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ℚ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func>
                  </m:oMath>
                </a14:m>
                <a:endParaRPr lang="hu-H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39723"/>
                <a:ext cx="2304256" cy="1569597"/>
              </a:xfrm>
              <a:prstGeom prst="rect">
                <a:avLst/>
              </a:prstGeom>
              <a:blipFill rotWithShape="1">
                <a:blip r:embed="rId3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zis 6"/>
          <p:cNvSpPr/>
          <p:nvPr/>
        </p:nvSpPr>
        <p:spPr>
          <a:xfrm>
            <a:off x="1691680" y="2937498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059730" y="1952836"/>
            <a:ext cx="135203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004048" y="3573016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0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640960" cy="554461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III/2</a:t>
                </a:r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. Lássuk be, hogy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𝟓𝟎</m:t>
                            </m:r>
                          </m:e>
                          <m:sup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sup>
                        </m:sSup>
                      </m:e>
                    </m:func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,</a:t>
                </a:r>
                <a14:m>
                  <m:oMath xmlns:m="http://schemas.openxmlformats.org/officeDocument/2006/math"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func>
                      <m:func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𝟐𝟎</m:t>
                            </m:r>
                          </m:e>
                          <m:sup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 </m:t>
                        </m:r>
                      </m:e>
                    </m:func>
                    <m:func>
                      <m:func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</m:t>
                            </m:r>
                          </m:e>
                          <m:sup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func>
                      <m:func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𝐭𝐚𝐧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</m:t>
                            </m:r>
                          </m:e>
                          <m:sup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  </m:t>
                    </m:r>
                    <m:func>
                      <m:func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𝟐𝟐</m:t>
                            </m:r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</m:t>
                            </m:r>
                          </m:e>
                          <m:sup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func>
                      <m:func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𝟏𝟓</m:t>
                            </m:r>
                          </m:e>
                          <m:sup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   </m:t>
                        </m:r>
                        <m:func>
                          <m:funcPr>
                            <m:ctrlP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hu-HU" sz="1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𝐜𝐨𝐬</m:t>
                            </m:r>
                          </m:fName>
                          <m:e>
                            <m:sSup>
                              <m:sSupPr>
                                <m:ctrlPr>
                                  <a:rPr lang="hu-HU" sz="1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𝟕</m:t>
                                </m:r>
                                <m:r>
                                  <a:rPr lang="hu-HU" sz="1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hu-HU" sz="1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hu-HU" sz="1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 irracionális</a:t>
                </a:r>
                <a:r>
                  <a:rPr lang="hu-HU" sz="18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!</a:t>
                </a: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III/3</a:t>
                </a:r>
                <a:r>
                  <a:rPr lang="hu-HU" sz="1800" b="1" dirty="0">
                    <a:ea typeface="Times New Roman"/>
                    <a:cs typeface="Times New Roman"/>
                  </a:rPr>
                  <a:t>. Igazoljuk, hogy ha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a</a:t>
                </a:r>
                <a:r>
                  <a:rPr lang="hu-HU" sz="1800" b="1" dirty="0">
                    <a:ea typeface="Times New Roman"/>
                    <a:cs typeface="Times New Roman"/>
                  </a:rPr>
                  <a:t>./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𝐬𝐢𝐧</m:t>
                        </m:r>
                      </m:fName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𝝐</m:t>
                        </m:r>
                        <m:sSup>
                          <m:sSup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ℚ</m:t>
                            </m:r>
                          </m:e>
                          <m:sup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func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𝒂𝒌𝒌𝒐𝒓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𝐬𝐢𝐧</m:t>
                        </m:r>
                      </m:fName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𝝐</m:t>
                        </m:r>
                      </m:e>
                    </m:func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! </m:t>
                    </m:r>
                  </m:oMath>
                </a14:m>
                <a:r>
                  <a:rPr lang="hu-HU" sz="1800" b="1" dirty="0" smtClean="0">
                    <a:ea typeface="Times New Roman"/>
                    <a:cs typeface="Times New Roman"/>
                  </a:rPr>
                  <a:t>		b</a:t>
                </a:r>
                <a:r>
                  <a:rPr lang="hu-HU" sz="1800" b="1" dirty="0">
                    <a:ea typeface="Times New Roman"/>
                    <a:cs typeface="Times New Roman"/>
                  </a:rPr>
                  <a:t>./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𝝐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,  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𝒂𝒌𝒌𝒐𝒓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func>
                          <m:func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hu-HU" sz="1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𝐜𝐨𝐬</m:t>
                            </m:r>
                          </m:fName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𝝐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ℚ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! </m:t>
                            </m:r>
                          </m:e>
                        </m:func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</m:e>
                    </m:func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 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(Fogalmazzuk meg az állítások megfordítását is, döntsük el, igazak-e? Miért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?)</a:t>
                </a: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III/4</a:t>
                </a:r>
                <a:r>
                  <a:rPr lang="hu-HU" sz="1800" b="1" dirty="0">
                    <a:ea typeface="Times New Roman"/>
                    <a:cs typeface="Times New Roman"/>
                  </a:rPr>
                  <a:t>. Bizonyítsuk be, hogy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𝟐𝟎</m:t>
                            </m:r>
                          </m:e>
                          <m:sup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</m:e>
                    </m:func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𝟒𝟎</m:t>
                            </m:r>
                          </m:e>
                          <m:sup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</m:e>
                    </m:func>
                    <m:func>
                      <m:func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𝟖𝟎</m:t>
                            </m:r>
                          </m:e>
                          <m:sup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𝝐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ℚ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, pedig a tényezők irracionálisak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func>
                        <m:func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18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° </m:t>
                              </m:r>
                            </m:sup>
                          </m:sSup>
                        </m:e>
                      </m:func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8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20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°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80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40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°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180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sSup>
                                            <m:sSupPr>
                                              <m:ctrlPr>
                                                <a:rPr lang="hu-HU" sz="18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sz="18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80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sz="18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°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8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40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°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80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80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°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2∙2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hu-HU" sz="1800" b="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2∙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8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80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2∙4∙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160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8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8</m:t>
                          </m:r>
                          <m:func>
                            <m:func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80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𝜖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ℚ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∎</m:t>
                      </m:r>
                    </m:oMath>
                  </m:oMathPara>
                </a14:m>
                <a:endParaRPr lang="hu-HU" sz="16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640960" cy="5544616"/>
              </a:xfrm>
              <a:blipFill rotWithShape="1">
                <a:blip r:embed="rId2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51520" y="557808"/>
            <a:ext cx="8640960" cy="42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>
                <a:solidFill>
                  <a:srgbClr val="C00000"/>
                </a:solidFill>
              </a:rPr>
              <a:t>III. SZÖGFÜGGVÉNYEKKEL KAPCSOLATOS FELADATOK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5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8661648" cy="50405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200" b="1" dirty="0" smtClean="0">
                    <a:ea typeface="Times New Roman"/>
                    <a:cs typeface="Times New Roman"/>
                  </a:rPr>
                  <a:t>III/5</a:t>
                </a:r>
                <a:r>
                  <a:rPr lang="hu-HU" sz="2200" b="1" dirty="0">
                    <a:ea typeface="Times New Roman"/>
                    <a:cs typeface="Times New Roman"/>
                  </a:rPr>
                  <a:t>. Bizonyítsuk be, hogy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hu-HU" sz="2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hu-HU" sz="22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22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𝝅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2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22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hu-HU" sz="22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𝝐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𝒉𝒂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𝒏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𝝐</m:t>
                    </m:r>
                    <m:sSup>
                      <m:sSupPr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𝒏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!</m:t>
                    </m:r>
                  </m:oMath>
                </a14:m>
                <a:endParaRPr lang="hu-HU" sz="22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Bizonyítás: 	Teljes indukció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=2−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𝑟𝑒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  </m:t>
                    </m:r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4 </m:t>
                            </m:r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2 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     igaz</a:t>
                </a: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𝜖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ℚ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func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/>
                        <a:ea typeface="Cambria Math"/>
                        <a:cs typeface="Times New Roman"/>
                      </a:rPr>
                      <m:t>⟹</m:t>
                    </m:r>
                  </m:oMath>
                </a14:m>
                <a:r>
                  <a:rPr lang="hu-HU" sz="18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+1 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18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cos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8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cos</m:t>
                            </m:r>
                          </m:fName>
                          <m:e>
                            <m:r>
                              <a:rPr lang="hu-HU" sz="18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func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  <m:r>
                          <a:rPr lang="hu-HU" sz="18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8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+1</m:t>
                            </m:r>
                          </m:e>
                        </m:func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</m:t>
                    </m:r>
                  </m:oMath>
                </a14:m>
                <a:r>
                  <a:rPr lang="hu-HU" sz="1800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18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𝜋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func>
                          </m:num>
                          <m:den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hu-HU" sz="18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  		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0&lt;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≥2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esetén a cosinus értéke pozitív.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661648" cy="5040560"/>
              </a:xfrm>
              <a:blipFill rotWithShape="1"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51520" y="557808"/>
            <a:ext cx="864096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III. SZÖGFÜGGVÉNYEKKEL KAPCSOLATOS FELADATOK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192995" y="3889308"/>
                <a:ext cx="1138645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5" y="3889308"/>
                <a:ext cx="1138645" cy="562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405415" y="3400425"/>
                <a:ext cx="4271041" cy="1540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cos</m:t>
                          </m:r>
                        </m:fName>
                        <m:e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unc>
                            <m:funcPr>
                              <m:ctrlP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hu-HU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−1   </m:t>
                      </m:r>
                    </m:oMath>
                  </m:oMathPara>
                </a14:m>
                <a:endParaRPr lang="hu-HU" i="1" dirty="0">
                  <a:solidFill>
                    <a:prstClr val="black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func>
                        <m:funcPr>
                          <m:ctrlP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hu-H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u-HU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hu-HU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hu-HU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hu-HU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+1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hu-H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         ∀</m:t>
                      </m:r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𝜖</m:t>
                      </m:r>
                      <m:r>
                        <a:rPr lang="hu-H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ℝ</m:t>
                      </m:r>
                    </m:oMath>
                  </m:oMathPara>
                </a14:m>
                <a:endParaRPr lang="hu-HU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15" y="3400425"/>
                <a:ext cx="4271041" cy="15407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zis 6"/>
          <p:cNvSpPr/>
          <p:nvPr/>
        </p:nvSpPr>
        <p:spPr>
          <a:xfrm>
            <a:off x="1691680" y="5301208"/>
            <a:ext cx="1008112" cy="666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475656" y="5157192"/>
            <a:ext cx="1476164" cy="955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631045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irracionális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131840" y="6125784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irracionális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31840" y="4972526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irracionális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23528" y="5341858"/>
            <a:ext cx="1008112" cy="666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4572000" y="6008218"/>
                <a:ext cx="42067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Tehát az állítás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∀</m:t>
                    </m:r>
                    <m:r>
                      <a:rPr lang="hu-HU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hu-HU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hu-HU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hu-HU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hu-HU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≥2</m:t>
                    </m:r>
                  </m:oMath>
                </a14:m>
                <a:r>
                  <a:rPr lang="hu-HU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 esetén igaz.</a:t>
                </a:r>
                <a:endParaRPr lang="hu-HU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08218"/>
                <a:ext cx="420679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59" t="-4717" r="-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nyíllal 14"/>
          <p:cNvCxnSpPr>
            <a:stCxn id="11" idx="1"/>
            <a:endCxn id="7" idx="6"/>
          </p:cNvCxnSpPr>
          <p:nvPr/>
        </p:nvCxnSpPr>
        <p:spPr>
          <a:xfrm flipH="1">
            <a:off x="2699792" y="5157192"/>
            <a:ext cx="432048" cy="477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0" idx="1"/>
            <a:endCxn id="8" idx="5"/>
          </p:cNvCxnSpPr>
          <p:nvPr/>
        </p:nvCxnSpPr>
        <p:spPr>
          <a:xfrm flipH="1" flipV="1">
            <a:off x="2735641" y="5972682"/>
            <a:ext cx="396199" cy="337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9" idx="0"/>
            <a:endCxn id="12" idx="4"/>
          </p:cNvCxnSpPr>
          <p:nvPr/>
        </p:nvCxnSpPr>
        <p:spPr>
          <a:xfrm flipH="1" flipV="1">
            <a:off x="827584" y="6008218"/>
            <a:ext cx="26056" cy="30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2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8640960" cy="50405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200" b="1" dirty="0" smtClean="0">
                    <a:ea typeface="Times New Roman"/>
                    <a:cs typeface="Times New Roman"/>
                  </a:rPr>
                  <a:t>IV/1</a:t>
                </a:r>
                <a:r>
                  <a:rPr lang="hu-HU" sz="2200" b="1" dirty="0">
                    <a:ea typeface="Times New Roman"/>
                    <a:cs typeface="Times New Roman"/>
                  </a:rPr>
                  <a:t>. Lehetnek-e számtani sorozat elemei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és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 ?</a:t>
                </a:r>
                <a:endParaRPr lang="hu-HU" sz="22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err="1">
                    <a:ea typeface="Times New Roman"/>
                    <a:cs typeface="Times New Roman"/>
                  </a:rPr>
                  <a:t>T.f.h</a:t>
                </a:r>
                <a:r>
                  <a:rPr lang="hu-HU" sz="1800" dirty="0">
                    <a:ea typeface="Times New Roman"/>
                    <a:cs typeface="Times New Roman"/>
                  </a:rPr>
                  <a:t>. igen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⟹  ∃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különbözők úgy, hogy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rad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Küszöböljük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1800" dirty="0" err="1">
                    <a:ea typeface="Times New Roman"/>
                    <a:cs typeface="Times New Roman"/>
                  </a:rPr>
                  <a:t>-et</a:t>
                </a:r>
                <a:r>
                  <a:rPr lang="hu-HU" sz="1800" dirty="0">
                    <a:ea typeface="Times New Roman"/>
                    <a:cs typeface="Times New Roman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</m:oMath>
                </a14:m>
                <a:r>
                  <a:rPr lang="hu-HU" sz="1800" dirty="0" err="1">
                    <a:ea typeface="Times New Roman"/>
                    <a:cs typeface="Times New Roman"/>
                  </a:rPr>
                  <a:t>-t</a:t>
                </a:r>
                <a:r>
                  <a:rPr lang="hu-HU" sz="1800" dirty="0">
                    <a:ea typeface="Times New Roman"/>
                    <a:cs typeface="Times New Roman"/>
                  </a:rPr>
                  <a:t> !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𝒌</m:t>
                        </m:r>
                      </m:e>
                    </m: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𝒅</m:t>
                    </m:r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</m:sub>
                    </m:sSub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e>
                    </m:ra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</m:t>
                        </m:r>
                      </m:e>
                    </m: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𝒅</m:t>
                    </m:r>
                  </m:oMath>
                </a14:m>
                <a:r>
                  <a:rPr lang="hu-HU" sz="1800" dirty="0" smtClean="0">
                    <a:ea typeface="Calibri"/>
                    <a:cs typeface="Times New Roman"/>
                  </a:rPr>
                  <a:t> 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 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−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−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Rendezve: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</m:rad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−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−</m:t>
                            </m:r>
                            <m:rad>
                              <m:radPr>
                                <m:degHide m:val="on"/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+</m:t>
                            </m:r>
                            <m:rad>
                              <m:radPr>
                                <m:degHide m:val="on"/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3−2</m:t>
                        </m:r>
                      </m:den>
                    </m:f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  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−3</m:t>
                    </m:r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640960" cy="5040560"/>
              </a:xfrm>
              <a:blipFill rotWithShape="1"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>
          <a:xfrm>
            <a:off x="251520" y="557808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IV. SOROZATOKKAL KAPCSOLATOS FELADATOK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979712" y="5661248"/>
            <a:ext cx="79208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508104" y="5661248"/>
            <a:ext cx="2376264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54835" y="528382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irracionális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1600" y="6242053"/>
            <a:ext cx="10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0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8640960" cy="50405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200" b="1" dirty="0" smtClean="0">
                    <a:ea typeface="Times New Roman"/>
                    <a:cs typeface="Times New Roman"/>
                  </a:rPr>
                  <a:t>IV/1</a:t>
                </a:r>
                <a:r>
                  <a:rPr lang="hu-HU" sz="2200" b="1" dirty="0">
                    <a:ea typeface="Times New Roman"/>
                    <a:cs typeface="Times New Roman"/>
                  </a:rPr>
                  <a:t>. Lehetnek-e számtani sorozat elemei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és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 ?</a:t>
                </a:r>
                <a:endParaRPr lang="hu-HU" sz="22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2</a:t>
                </a:r>
                <a:r>
                  <a:rPr lang="hu-HU" sz="1800" dirty="0">
                    <a:ea typeface="Times New Roman"/>
                    <a:cs typeface="Times New Roman"/>
                  </a:rPr>
                  <a:t>. megoldás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T.f.h. igen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  ∃ 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r>
                      <a:rPr lang="hu-HU" sz="1800" b="0" i="1" smtClean="0"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különbözők úgy, hogy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𝑘𝑑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é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𝑠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𝑙𝑑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</m:oMath>
                  </m:oMathPara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−</m:t>
                          </m:r>
                          <m:rad>
                            <m:radPr>
                              <m:degHide m:val="on"/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</m:oMath>
                  </m:oMathPara>
                </a14:m>
                <a:endParaRPr lang="hu-HU" sz="1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𝑙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𝑙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</m:oMath>
                  </m:oMathPara>
                </a14:m>
                <a:endParaRPr lang="hu-HU" sz="1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+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𝑙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Négyzetre emelve,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 </a:t>
                </a:r>
                <a:r>
                  <a:rPr lang="hu-HU" sz="1800" dirty="0">
                    <a:ea typeface="Times New Roman"/>
                    <a:cs typeface="Times New Roman"/>
                  </a:rPr>
                  <a:t>rendezve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: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3</m:t>
                      </m:r>
                      <m:sSup>
                        <m:sSup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𝑙</m:t>
                              </m:r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=5</m:t>
                      </m:r>
                      <m:sSup>
                        <m:sSup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e>
                        <m:sup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𝑘𝑙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e>
                      </m:rad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sSup>
                        <m:sSup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</m:t>
                          </m:r>
                        </m:e>
                        <m:sup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⟹   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e>
                      </m:rad>
                      <m:r>
                        <a:rPr lang="hu-HU" sz="1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hu-HU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𝑙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−5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hu-HU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𝑘𝑙</m:t>
                          </m:r>
                        </m:den>
                      </m:f>
                    </m:oMath>
                  </m:oMathPara>
                </a14:m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640960" cy="5040560"/>
              </a:xfrm>
              <a:blipFill rotWithShape="1"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>
          <a:xfrm>
            <a:off x="251520" y="55780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IV. SOROZATOKKAL KAPCSOLATOS FELADATOK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4788024" y="5949280"/>
            <a:ext cx="79208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724128" y="5733256"/>
            <a:ext cx="2736304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93207" y="5579948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irracionális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654835" y="5283820"/>
            <a:ext cx="10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0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témaválasztásról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hu-HU" sz="2800" dirty="0" smtClean="0"/>
                  <a:t>Formális, hiányos ismeretek jellemzőek az irracionális számokkal kapcsolatban, a fogalomrendszer kiépítése megreked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hu-HU" sz="2800" i="1" smtClean="0">
                        <a:latin typeface="Cambria Math"/>
                        <a:ea typeface="Cambria Math"/>
                      </a:rPr>
                      <m:t>𝜖</m:t>
                    </m:r>
                    <m:sSup>
                      <m:sSupPr>
                        <m:ctrlPr>
                          <a:rPr lang="hu-HU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800" i="1" smtClean="0">
                            <a:latin typeface="Cambria Math"/>
                            <a:ea typeface="Cambria Math"/>
                          </a:rPr>
                          <m:t>ℚ</m:t>
                        </m:r>
                      </m:e>
                      <m:sup>
                        <m:r>
                          <a:rPr lang="hu-HU" sz="28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800" dirty="0" smtClean="0"/>
                  <a:t> bizonyításánál.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800" dirty="0" smtClean="0"/>
                  <a:t>Kimaradnak a bizonyítási lehetőségek és ezáltal az irracionális számokkal kapcsolatos példák is (ld. középszint gyenge előírásai).</a:t>
                </a:r>
              </a:p>
              <a:p>
                <a:endParaRPr lang="hu-HU" sz="2800" dirty="0"/>
              </a:p>
              <a:p>
                <a:pPr marL="0" indent="0" algn="ctr">
                  <a:buNone/>
                </a:pPr>
                <a:r>
                  <a:rPr lang="hu-HU" sz="2800" dirty="0" smtClean="0"/>
                  <a:t>Az előadásban feladatokon keresztül nézzük </a:t>
                </a:r>
                <a:r>
                  <a:rPr lang="hu-HU" sz="2800" dirty="0" smtClean="0"/>
                  <a:t>meg a </a:t>
                </a:r>
                <a:r>
                  <a:rPr lang="hu-HU" sz="2800" dirty="0" smtClean="0"/>
                  <a:t>két tanári feladat összefonódását, melynek melléktermékeként a problémamegoldás gondolkodásfejlesztő hatása is adódik</a:t>
                </a:r>
                <a:r>
                  <a:rPr lang="hu-HU" sz="2800" dirty="0" smtClean="0"/>
                  <a:t>.</a:t>
                </a:r>
                <a:endParaRPr lang="hu-HU" sz="2800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525963"/>
              </a:xfrm>
              <a:blipFill rotWithShape="1">
                <a:blip r:embed="rId2"/>
                <a:stretch>
                  <a:fillRect l="-1093" t="-1078" r="-18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640960" cy="554461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2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IV/2</a:t>
                </a:r>
                <a:r>
                  <a:rPr lang="hu-HU" sz="22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. Lehetnek-e mértani sorozat elemei a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hu-HU" sz="2200" b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,</m:t>
                    </m:r>
                    <m:rad>
                      <m:radPr>
                        <m:degHide m:val="on"/>
                        <m:ctrlPr>
                          <a:rPr lang="hu-HU" sz="22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hu-HU" sz="2200" b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hu-HU" sz="2200" b="1" i="0" smtClean="0">
                        <a:solidFill>
                          <a:prstClr val="black"/>
                        </a:solidFill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hu-HU" sz="2200" b="1" dirty="0">
                        <a:solidFill>
                          <a:prstClr val="black"/>
                        </a:solidFill>
                        <a:ea typeface="Times New Roman"/>
                        <a:cs typeface="Times New Roman"/>
                      </a:rPr>
                      <m:t>é</m:t>
                    </m:r>
                    <m:r>
                      <m:rPr>
                        <m:nor/>
                      </m:rPr>
                      <a:rPr lang="hu-HU" sz="2200" b="1" dirty="0">
                        <a:solidFill>
                          <a:prstClr val="black"/>
                        </a:solidFill>
                        <a:ea typeface="Times New Roman"/>
                        <a:cs typeface="Times New Roman"/>
                      </a:rPr>
                      <m:t>s</m:t>
                    </m:r>
                    <m:r>
                      <m:rPr>
                        <m:nor/>
                      </m:rPr>
                      <a:rPr lang="hu-HU" sz="2200" b="1" i="0" dirty="0" smtClean="0">
                        <a:solidFill>
                          <a:prstClr val="black"/>
                        </a:solidFill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hu-HU" sz="2200" b="1" dirty="0">
                        <a:solidFill>
                          <a:prstClr val="black"/>
                        </a:solidFill>
                        <a:ea typeface="Times New Roman"/>
                        <a:cs typeface="Times New Roman"/>
                      </a:rPr>
                      <m:t>a</m:t>
                    </m:r>
                    <m:r>
                      <m:rPr>
                        <m:nor/>
                      </m:rPr>
                      <a:rPr lang="hu-HU" sz="2200" b="1" i="0" dirty="0" smtClean="0">
                        <a:solidFill>
                          <a:prstClr val="black"/>
                        </a:solidFill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22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  <m:r>
                          <a:rPr lang="hu-HU" sz="2200" b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</m:oMath>
                </a14:m>
                <a:r>
                  <a:rPr lang="hu-HU" sz="22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</a:t>
                </a:r>
                <a:r>
                  <a:rPr lang="hu-HU" sz="22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?</a:t>
                </a:r>
              </a:p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200" b="1" dirty="0" smtClean="0">
                    <a:ea typeface="Times New Roman"/>
                    <a:cs typeface="Times New Roman"/>
                  </a:rPr>
                  <a:t>IV/3.</a:t>
                </a:r>
                <a:endParaRPr lang="hu-HU" sz="2200" dirty="0" smtClean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hu-HU" sz="2200" b="1" dirty="0" smtClean="0">
                    <a:ea typeface="Times New Roman"/>
                    <a:cs typeface="Times New Roman"/>
                  </a:rPr>
                  <a:t>Mutassuk meg, hogy ha egy számtani sorozatnak van két irracionális eleme, akkor legfeljebb egy racionális eleme lehet!</a:t>
                </a:r>
                <a:endParaRPr lang="hu-HU" sz="2200" dirty="0" smtClean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hu-HU" sz="2200" b="1" dirty="0" smtClean="0">
                    <a:ea typeface="Times New Roman"/>
                    <a:cs typeface="Times New Roman"/>
                  </a:rPr>
                  <a:t>Mutassuk </a:t>
                </a:r>
                <a:r>
                  <a:rPr lang="hu-HU" sz="2200" b="1" dirty="0">
                    <a:ea typeface="Times New Roman"/>
                    <a:cs typeface="Times New Roman"/>
                  </a:rPr>
                  <a:t>meg, hogy egy számtani sorozat elemei között nem lehet pontosan két irracionális szám!</a:t>
                </a:r>
                <a:endParaRPr lang="hu-HU" sz="2200" dirty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hu-HU" sz="2200" b="1" dirty="0">
                    <a:ea typeface="Times New Roman"/>
                    <a:cs typeface="Times New Roman"/>
                  </a:rPr>
                  <a:t>Van-e olyan mértani sorozat, amelynek minden tagja irracionális?</a:t>
                </a:r>
                <a:endParaRPr lang="hu-HU" sz="2200" dirty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hu-HU" sz="2200" b="1" dirty="0">
                    <a:ea typeface="Times New Roman"/>
                    <a:cs typeface="Times New Roman"/>
                  </a:rPr>
                  <a:t>Adjunk meg olyan növekvő mértani sorozatot, amelynek végtelen sok racionális és irracionális eleme van!</a:t>
                </a:r>
                <a:endParaRPr lang="hu-HU" sz="2200" dirty="0"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hu-HU" sz="2200" b="1" dirty="0">
                    <a:ea typeface="Times New Roman"/>
                    <a:cs typeface="Times New Roman"/>
                  </a:rPr>
                  <a:t>Írjunk fel olyan mértani sorozatot, melynek az  1, a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 és a</a:t>
                </a:r>
                <a14:m>
                  <m:oMath xmlns:m="http://schemas.openxmlformats.org/officeDocument/2006/math">
                    <m:r>
                      <a:rPr lang="hu-HU" sz="22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ad>
                      <m:radPr>
                        <m:ctrlP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deg>
                      <m:e>
                        <m:r>
                          <a:rPr lang="hu-HU" sz="2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sz="2200" b="1" dirty="0">
                    <a:ea typeface="Times New Roman"/>
                    <a:cs typeface="Times New Roman"/>
                  </a:rPr>
                  <a:t> számok tagjai!</a:t>
                </a:r>
                <a:endParaRPr lang="hu-HU" sz="2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640960" cy="5544616"/>
              </a:xfrm>
              <a:blipFill rotWithShape="1">
                <a:blip r:embed="rId2"/>
                <a:stretch>
                  <a:fillRect l="-917" r="-917" b="-8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51520" y="557808"/>
            <a:ext cx="8640960" cy="42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IV. SOROZATOKKAL KAPCSOLATOS FELADATOK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1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66119" y="692696"/>
                <a:ext cx="8640960" cy="5904656"/>
              </a:xfrm>
            </p:spPr>
            <p:txBody>
              <a:bodyPr>
                <a:noAutofit/>
              </a:bodyPr>
              <a:lstStyle/>
              <a:p>
                <a:pPr marL="10668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IV/4. Egy sorozatot az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 </m:t>
                    </m:r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sSub>
                          <m:sSub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ra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</m:t>
                    </m:r>
                    <m:d>
                      <m:d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≥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  rekurziós formulával adtuk meg. Bizonyítsuk be, hogy     </a:t>
                </a:r>
                <a14:m>
                  <m:oMath xmlns:m="http://schemas.openxmlformats.org/officeDocument/2006/math"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∀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𝒏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𝝐</m:t>
                    </m:r>
                    <m:sSup>
                      <m:sSup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𝒆𝒔𝒆𝒕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𝒏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…</m:t>
                    </m:r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𝝐</m:t>
                    </m:r>
                    <m:sSup>
                      <m:sSup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!</a:t>
                </a:r>
              </a:p>
              <a:p>
                <a:pPr marL="10668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600" dirty="0" smtClean="0"/>
                  <a:t>Ahhoz</a:t>
                </a:r>
                <a:r>
                  <a:rPr lang="hu-HU" sz="1600" dirty="0"/>
                  <a:t>, hogy az első n elem szorzatát képezhessük, adjuk meg a sorozatelemeket képlettel!</a:t>
                </a:r>
                <a:r>
                  <a:rPr lang="hu-HU" sz="1600" dirty="0" smtClean="0"/>
                  <a:t/>
                </a:r>
                <a:br>
                  <a:rPr lang="hu-HU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600" i="1"/>
                          </m:ctrlPr>
                        </m:sSubPr>
                        <m:e>
                          <m:r>
                            <a:rPr lang="hu-HU" sz="1600" i="1"/>
                            <m:t>𝑎</m:t>
                          </m:r>
                        </m:e>
                        <m:sub>
                          <m:r>
                            <a:rPr lang="hu-HU" sz="1600" i="1"/>
                            <m:t>1</m:t>
                          </m:r>
                        </m:sub>
                      </m:sSub>
                      <m:r>
                        <a:rPr lang="hu-HU" sz="1600" i="1"/>
                        <m:t>=</m:t>
                      </m:r>
                      <m:rad>
                        <m:radPr>
                          <m:degHide m:val="on"/>
                          <m:ctrlPr>
                            <a:rPr lang="hu-HU" sz="1600" i="1"/>
                          </m:ctrlPr>
                        </m:radPr>
                        <m:deg/>
                        <m:e>
                          <m:r>
                            <a:rPr lang="hu-HU" sz="1600" i="1"/>
                            <m:t>2</m:t>
                          </m:r>
                        </m:e>
                      </m:rad>
                      <m:r>
                        <a:rPr lang="hu-HU" sz="1600" i="1"/>
                        <m:t>=</m:t>
                      </m:r>
                      <m:sSup>
                        <m:sSupPr>
                          <m:ctrlPr>
                            <a:rPr lang="hu-HU" sz="1600" i="1"/>
                          </m:ctrlPr>
                        </m:sSupPr>
                        <m:e>
                          <m:r>
                            <a:rPr lang="hu-HU" sz="1600" i="1"/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u-HU" sz="1600" i="1"/>
                        <m:t>,  </m:t>
                      </m:r>
                      <m:sSub>
                        <m:sSubPr>
                          <m:ctrlPr>
                            <a:rPr lang="hu-HU" sz="1600" i="1"/>
                          </m:ctrlPr>
                        </m:sSubPr>
                        <m:e>
                          <m:r>
                            <a:rPr lang="hu-HU" sz="1600" i="1"/>
                            <m:t>𝑎</m:t>
                          </m:r>
                        </m:e>
                        <m:sub>
                          <m:r>
                            <a:rPr lang="hu-HU" sz="1600" i="1"/>
                            <m:t>2</m:t>
                          </m:r>
                        </m:sub>
                      </m:sSub>
                      <m:r>
                        <a:rPr lang="hu-HU" sz="1600" i="1"/>
                        <m:t>=</m:t>
                      </m:r>
                      <m:rad>
                        <m:radPr>
                          <m:degHide m:val="on"/>
                          <m:ctrlPr>
                            <a:rPr lang="hu-HU" sz="1600" i="1"/>
                          </m:ctrlPr>
                        </m:radPr>
                        <m:deg/>
                        <m:e>
                          <m:r>
                            <a:rPr lang="hu-HU" sz="1600" i="1"/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u-HU" sz="1600" i="1"/>
                              </m:ctrlPr>
                            </m:radPr>
                            <m:deg/>
                            <m:e>
                              <m:r>
                                <a:rPr lang="hu-HU" sz="1600" i="1"/>
                                <m:t>2</m:t>
                              </m:r>
                            </m:e>
                          </m:rad>
                        </m:e>
                      </m:rad>
                      <m:r>
                        <a:rPr lang="hu-HU" sz="1600" i="1"/>
                        <m:t>=</m:t>
                      </m:r>
                      <m:sSup>
                        <m:sSupPr>
                          <m:ctrlPr>
                            <a:rPr lang="hu-HU" sz="1600" i="1"/>
                          </m:ctrlPr>
                        </m:sSupPr>
                        <m:e>
                          <m:r>
                            <a:rPr lang="hu-HU" sz="1600" i="1"/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3</m:t>
                              </m:r>
                            </m:num>
                            <m:den>
                              <m:r>
                                <a:rPr lang="hu-HU" sz="1600" i="1"/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hu-HU" sz="1600" i="1"/>
                        <m:t>,    </m:t>
                      </m:r>
                      <m:sSub>
                        <m:sSubPr>
                          <m:ctrlPr>
                            <a:rPr lang="hu-HU" sz="1600" i="1"/>
                          </m:ctrlPr>
                        </m:sSubPr>
                        <m:e>
                          <m:r>
                            <a:rPr lang="hu-HU" sz="1600" i="1"/>
                            <m:t>𝑎</m:t>
                          </m:r>
                        </m:e>
                        <m:sub>
                          <m:r>
                            <a:rPr lang="hu-HU" sz="1600" i="1"/>
                            <m:t>3</m:t>
                          </m:r>
                        </m:sub>
                      </m:sSub>
                      <m:r>
                        <a:rPr lang="hu-HU" sz="1600" i="1"/>
                        <m:t>=</m:t>
                      </m:r>
                      <m:rad>
                        <m:radPr>
                          <m:degHide m:val="on"/>
                          <m:ctrlPr>
                            <a:rPr lang="hu-HU" sz="1600" i="1"/>
                          </m:ctrlPr>
                        </m:radPr>
                        <m:deg/>
                        <m:e>
                          <m:r>
                            <a:rPr lang="hu-HU" sz="1600" i="1"/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u-HU" sz="1600" i="1"/>
                              </m:ctrlPr>
                            </m:radPr>
                            <m:deg/>
                            <m:e>
                              <m:r>
                                <a:rPr lang="hu-HU" sz="1600" i="1"/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1600" i="1"/>
                                  </m:ctrlPr>
                                </m:radPr>
                                <m:deg/>
                                <m:e>
                                  <m:r>
                                    <a:rPr lang="hu-HU" sz="1600" i="1"/>
                                    <m:t>2</m:t>
                                  </m:r>
                                </m:e>
                              </m:rad>
                            </m:e>
                          </m:rad>
                        </m:e>
                      </m:rad>
                      <m:r>
                        <a:rPr lang="hu-HU" sz="1600" i="1"/>
                        <m:t>=</m:t>
                      </m:r>
                      <m:sSup>
                        <m:sSupPr>
                          <m:ctrlPr>
                            <a:rPr lang="hu-HU" sz="1600" i="1"/>
                          </m:ctrlPr>
                        </m:sSupPr>
                        <m:e>
                          <m:r>
                            <a:rPr lang="hu-HU" sz="1600" i="1"/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7</m:t>
                              </m:r>
                            </m:num>
                            <m:den>
                              <m:r>
                                <a:rPr lang="hu-HU" sz="1600" i="1"/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hu-HU" sz="1600" i="1"/>
                        <m:t>, …</m:t>
                      </m:r>
                      <m:sSub>
                        <m:sSubPr>
                          <m:ctrlPr>
                            <a:rPr lang="hu-HU" sz="1600" i="1"/>
                          </m:ctrlPr>
                        </m:sSubPr>
                        <m:e>
                          <m:r>
                            <a:rPr lang="hu-HU" sz="1600" i="1"/>
                            <m:t>𝑎</m:t>
                          </m:r>
                        </m:e>
                        <m:sub>
                          <m:r>
                            <a:rPr lang="hu-HU" sz="1600" i="1"/>
                            <m:t>𝑛</m:t>
                          </m:r>
                        </m:sub>
                      </m:sSub>
                      <m:r>
                        <a:rPr lang="hu-HU" sz="1600" i="1"/>
                        <m:t>=</m:t>
                      </m:r>
                      <m:sSup>
                        <m:sSupPr>
                          <m:ctrlPr>
                            <a:rPr lang="hu-HU" sz="1600" i="1"/>
                          </m:ctrlPr>
                        </m:sSupPr>
                        <m:e>
                          <m:r>
                            <a:rPr lang="hu-HU" sz="1600" i="1"/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1600" i="1"/>
                                  </m:ctrlPr>
                                </m:sSupPr>
                                <m:e>
                                  <m:r>
                                    <a:rPr lang="hu-HU" sz="1600" i="1"/>
                                    <m:t>2</m:t>
                                  </m:r>
                                </m:e>
                                <m:sup>
                                  <m:r>
                                    <a:rPr lang="hu-HU" sz="1600" i="1"/>
                                    <m:t>𝑛</m:t>
                                  </m:r>
                                </m:sup>
                              </m:sSup>
                              <m:r>
                                <a:rPr lang="hu-HU" sz="1600" i="1"/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sz="1600" i="1"/>
                                  </m:ctrlPr>
                                </m:sSupPr>
                                <m:e>
                                  <m:r>
                                    <a:rPr lang="hu-HU" sz="1600" i="1"/>
                                    <m:t>2</m:t>
                                  </m:r>
                                </m:e>
                                <m:sup>
                                  <m:r>
                                    <a:rPr lang="hu-HU" sz="1600" i="1"/>
                                    <m:t>𝑛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hu-HU" sz="1600" i="1"/>
                        <m:t>…</m:t>
                      </m:r>
                    </m:oMath>
                  </m:oMathPara>
                </a14:m>
                <a:r>
                  <a:rPr lang="hu-HU" sz="1600" dirty="0" smtClean="0"/>
                  <a:t/>
                </a:r>
                <a:br>
                  <a:rPr lang="hu-HU" sz="1600" dirty="0" smtClean="0"/>
                </a:br>
                <a:r>
                  <a:rPr lang="hu-HU" sz="1600" dirty="0" smtClean="0"/>
                  <a:t>Teljes </a:t>
                </a:r>
                <a:r>
                  <a:rPr lang="hu-HU" sz="1600" dirty="0"/>
                  <a:t>indukcióval bizonyítható, hogy a felírt képlet minden n-re igaz</a:t>
                </a:r>
                <a:r>
                  <a:rPr lang="hu-HU" sz="1600" dirty="0" smtClean="0"/>
                  <a:t>.) Vizsgáljuk </a:t>
                </a:r>
                <a:r>
                  <a:rPr lang="hu-HU" sz="1600" dirty="0"/>
                  <a:t>a szorzatot!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i="1"/>
                        </m:ctrlPr>
                      </m:sSubPr>
                      <m:e>
                        <m:r>
                          <a:rPr lang="hu-HU" sz="1600" i="1"/>
                          <m:t>𝑎</m:t>
                        </m:r>
                      </m:e>
                      <m:sub>
                        <m:r>
                          <a:rPr lang="hu-HU" sz="1600" i="1"/>
                          <m:t>1</m:t>
                        </m:r>
                      </m:sub>
                    </m:sSub>
                    <m:sSub>
                      <m:sSubPr>
                        <m:ctrlPr>
                          <a:rPr lang="hu-HU" sz="1600" i="1"/>
                        </m:ctrlPr>
                      </m:sSubPr>
                      <m:e>
                        <m:r>
                          <a:rPr lang="hu-HU" sz="1600" i="1"/>
                          <m:t>𝑎</m:t>
                        </m:r>
                      </m:e>
                      <m:sub>
                        <m:r>
                          <a:rPr lang="hu-HU" sz="1600" i="1"/>
                          <m:t>2</m:t>
                        </m:r>
                      </m:sub>
                    </m:sSub>
                    <m:sSub>
                      <m:sSubPr>
                        <m:ctrlPr>
                          <a:rPr lang="hu-HU" sz="1600" i="1"/>
                        </m:ctrlPr>
                      </m:sSubPr>
                      <m:e>
                        <m:r>
                          <a:rPr lang="hu-HU" sz="1600" i="1"/>
                          <m:t>𝑎</m:t>
                        </m:r>
                      </m:e>
                      <m:sub>
                        <m:r>
                          <a:rPr lang="hu-HU" sz="1600" i="1"/>
                          <m:t>3</m:t>
                        </m:r>
                      </m:sub>
                    </m:sSub>
                    <m:r>
                      <a:rPr lang="hu-HU" sz="1600" i="1"/>
                      <m:t>…</m:t>
                    </m:r>
                    <m:sSub>
                      <m:sSubPr>
                        <m:ctrlPr>
                          <a:rPr lang="hu-HU" sz="1600" i="1"/>
                        </m:ctrlPr>
                      </m:sSubPr>
                      <m:e>
                        <m:r>
                          <a:rPr lang="hu-HU" sz="1600" i="1"/>
                          <m:t>𝑎</m:t>
                        </m:r>
                      </m:e>
                      <m:sub>
                        <m:r>
                          <a:rPr lang="hu-HU" sz="1600" i="1"/>
                          <m:t>𝑛</m:t>
                        </m:r>
                      </m:sub>
                    </m:sSub>
                    <m:r>
                      <a:rPr lang="hu-HU" sz="1600" i="1"/>
                      <m:t>=</m:t>
                    </m:r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r>
                          <a:rPr lang="hu-HU" sz="1600" i="1"/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1</m:t>
                            </m:r>
                          </m:num>
                          <m:den>
                            <m:r>
                              <a:rPr lang="hu-HU" sz="1600" i="1"/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r>
                          <a:rPr lang="hu-HU" sz="1600" i="1"/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3</m:t>
                            </m:r>
                          </m:num>
                          <m:den>
                            <m:r>
                              <a:rPr lang="hu-HU" sz="1600" i="1"/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r>
                          <a:rPr lang="hu-HU" sz="1600" i="1"/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7</m:t>
                            </m:r>
                          </m:num>
                          <m:den>
                            <m:r>
                              <a:rPr lang="hu-HU" sz="1600" i="1"/>
                              <m:t>8</m:t>
                            </m:r>
                          </m:den>
                        </m:f>
                      </m:sup>
                    </m:sSup>
                    <m:r>
                      <a:rPr lang="hu-HU" sz="1600" i="1"/>
                      <m:t>….</m:t>
                    </m:r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r>
                          <a:rPr lang="hu-HU" sz="1600" i="1"/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600" i="1"/>
                                </m:ctrlPr>
                              </m:sSupPr>
                              <m:e>
                                <m:r>
                                  <a:rPr lang="hu-HU" sz="1600" i="1"/>
                                  <m:t>2</m:t>
                                </m:r>
                              </m:e>
                              <m:sup>
                                <m:r>
                                  <a:rPr lang="hu-HU" sz="1600" i="1"/>
                                  <m:t>𝑛</m:t>
                                </m:r>
                              </m:sup>
                            </m:sSup>
                            <m:r>
                              <a:rPr lang="hu-HU" sz="1600" i="1"/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600" i="1"/>
                                </m:ctrlPr>
                              </m:sSupPr>
                              <m:e>
                                <m:r>
                                  <a:rPr lang="hu-HU" sz="1600" i="1"/>
                                  <m:t>2</m:t>
                                </m:r>
                              </m:e>
                              <m:sup>
                                <m:r>
                                  <a:rPr lang="hu-HU" sz="1600" i="1"/>
                                  <m:t>𝑛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hu-HU" sz="1600" i="1"/>
                      <m:t>=</m:t>
                    </m:r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r>
                          <a:rPr lang="hu-HU" sz="1600" i="1"/>
                          <m:t>2</m:t>
                        </m:r>
                      </m:e>
                      <m:sup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1</m:t>
                            </m:r>
                          </m:num>
                          <m:den>
                            <m:r>
                              <a:rPr lang="hu-HU" sz="1600" i="1"/>
                              <m:t>2</m:t>
                            </m:r>
                          </m:den>
                        </m:f>
                        <m:r>
                          <a:rPr lang="hu-HU" sz="1600" i="1"/>
                          <m:t>+</m:t>
                        </m:r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3</m:t>
                            </m:r>
                          </m:num>
                          <m:den>
                            <m:r>
                              <a:rPr lang="hu-HU" sz="1600" i="1"/>
                              <m:t>4</m:t>
                            </m:r>
                          </m:den>
                        </m:f>
                        <m:r>
                          <a:rPr lang="hu-HU" sz="1600" i="1"/>
                          <m:t>+</m:t>
                        </m:r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7</m:t>
                            </m:r>
                          </m:num>
                          <m:den>
                            <m:r>
                              <a:rPr lang="hu-HU" sz="1600" i="1"/>
                              <m:t>8</m:t>
                            </m:r>
                          </m:den>
                        </m:f>
                        <m:r>
                          <a:rPr lang="hu-HU" sz="1600" i="1"/>
                          <m:t>+…+</m:t>
                        </m:r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600" i="1"/>
                                </m:ctrlPr>
                              </m:sSupPr>
                              <m:e>
                                <m:r>
                                  <a:rPr lang="hu-HU" sz="1600" i="1"/>
                                  <m:t>2</m:t>
                                </m:r>
                              </m:e>
                              <m:sup>
                                <m:r>
                                  <a:rPr lang="hu-HU" sz="1600" i="1"/>
                                  <m:t>𝑛</m:t>
                                </m:r>
                              </m:sup>
                            </m:sSup>
                            <m:r>
                              <a:rPr lang="hu-HU" sz="1600" i="1"/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600" i="1"/>
                                </m:ctrlPr>
                              </m:sSupPr>
                              <m:e>
                                <m:r>
                                  <a:rPr lang="hu-HU" sz="1600" i="1"/>
                                  <m:t>2</m:t>
                                </m:r>
                              </m:e>
                              <m:sup>
                                <m:r>
                                  <a:rPr lang="hu-HU" sz="1600" i="1"/>
                                  <m:t>𝑛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hu-HU" sz="1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1600" dirty="0" smtClean="0"/>
                  <a:t> Tekintsük </a:t>
                </a:r>
                <a:r>
                  <a:rPr lang="hu-HU" sz="1600" dirty="0"/>
                  <a:t>a kitevőt</a:t>
                </a:r>
                <a:r>
                  <a:rPr lang="hu-HU" sz="1600" dirty="0" smtClean="0"/>
                  <a:t>!	</a:t>
                </a:r>
                <a:r>
                  <a:rPr lang="hu-HU" sz="1600" dirty="0"/>
                  <a:t/>
                </a:r>
                <a:br>
                  <a:rPr lang="hu-HU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1</m:t>
                          </m:r>
                        </m:num>
                        <m:den>
                          <m:r>
                            <a:rPr lang="hu-HU" sz="1600" i="1"/>
                            <m:t>2</m:t>
                          </m:r>
                        </m:den>
                      </m:f>
                      <m:r>
                        <a:rPr lang="hu-HU" sz="1600" i="1"/>
                        <m:t>+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3</m:t>
                          </m:r>
                        </m:num>
                        <m:den>
                          <m:r>
                            <a:rPr lang="hu-HU" sz="1600" i="1"/>
                            <m:t>4</m:t>
                          </m:r>
                        </m:den>
                      </m:f>
                      <m:r>
                        <a:rPr lang="hu-HU" sz="1600" i="1"/>
                        <m:t>+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7</m:t>
                          </m:r>
                        </m:num>
                        <m:den>
                          <m:r>
                            <a:rPr lang="hu-HU" sz="1600" i="1"/>
                            <m:t>8</m:t>
                          </m:r>
                        </m:den>
                      </m:f>
                      <m:r>
                        <a:rPr lang="hu-HU" sz="1600" i="1"/>
                        <m:t>+…+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sSup>
                            <m:sSupPr>
                              <m:ctrlPr>
                                <a:rPr lang="hu-HU" sz="1600" i="1"/>
                              </m:ctrlPr>
                            </m:sSupPr>
                            <m:e>
                              <m:r>
                                <a:rPr lang="hu-HU" sz="1600" i="1"/>
                                <m:t>2</m:t>
                              </m:r>
                            </m:e>
                            <m:sup>
                              <m:r>
                                <a:rPr lang="hu-HU" sz="1600" i="1"/>
                                <m:t>𝑛</m:t>
                              </m:r>
                            </m:sup>
                          </m:sSup>
                          <m:r>
                            <a:rPr lang="hu-HU" sz="1600" i="1"/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hu-HU" sz="1600" i="1"/>
                              </m:ctrlPr>
                            </m:sSupPr>
                            <m:e>
                              <m:r>
                                <a:rPr lang="hu-HU" sz="1600" i="1"/>
                                <m:t>2</m:t>
                              </m:r>
                            </m:e>
                            <m:sup>
                              <m:r>
                                <a:rPr lang="hu-HU" sz="1600" i="1"/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hu-HU" sz="1600" i="1"/>
                        <m:t>=</m:t>
                      </m:r>
                      <m:d>
                        <m:dPr>
                          <m:ctrlPr>
                            <a:rPr lang="hu-HU" sz="1600" i="1"/>
                          </m:ctrlPr>
                        </m:dPr>
                        <m:e>
                          <m:r>
                            <a:rPr lang="hu-HU" sz="1600" i="1"/>
                            <m:t>1−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2</m:t>
                              </m:r>
                            </m:den>
                          </m:f>
                        </m:e>
                      </m:d>
                      <m:r>
                        <a:rPr lang="hu-HU" sz="1600" i="1"/>
                        <m:t>+</m:t>
                      </m:r>
                      <m:d>
                        <m:dPr>
                          <m:ctrlPr>
                            <a:rPr lang="hu-HU" sz="1600" i="1"/>
                          </m:ctrlPr>
                        </m:dPr>
                        <m:e>
                          <m:r>
                            <a:rPr lang="hu-HU" sz="1600" i="1"/>
                            <m:t>1−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4</m:t>
                              </m:r>
                            </m:den>
                          </m:f>
                        </m:e>
                      </m:d>
                      <m:r>
                        <a:rPr lang="hu-HU" sz="1600" i="1"/>
                        <m:t>+</m:t>
                      </m:r>
                      <m:d>
                        <m:dPr>
                          <m:ctrlPr>
                            <a:rPr lang="hu-HU" sz="1600" i="1"/>
                          </m:ctrlPr>
                        </m:dPr>
                        <m:e>
                          <m:r>
                            <a:rPr lang="hu-HU" sz="1600" i="1"/>
                            <m:t>1−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8</m:t>
                              </m:r>
                            </m:den>
                          </m:f>
                        </m:e>
                      </m:d>
                      <m:r>
                        <a:rPr lang="hu-HU" sz="1600" i="1"/>
                        <m:t>+…+</m:t>
                      </m:r>
                      <m:d>
                        <m:dPr>
                          <m:ctrlPr>
                            <a:rPr lang="hu-HU" sz="1600" i="1"/>
                          </m:ctrlPr>
                        </m:dPr>
                        <m:e>
                          <m:r>
                            <a:rPr lang="hu-HU" sz="1600" i="1"/>
                            <m:t>1−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sz="1600" i="1"/>
                                  </m:ctrlPr>
                                </m:sSupPr>
                                <m:e>
                                  <m:r>
                                    <a:rPr lang="hu-HU" sz="1600" i="1"/>
                                    <m:t>2</m:t>
                                  </m:r>
                                </m:e>
                                <m:sup>
                                  <m:r>
                                    <a:rPr lang="hu-HU" sz="1600" i="1"/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hu-HU" sz="1600" i="1"/>
                        <m:t>=</m:t>
                      </m:r>
                      <m:r>
                        <a:rPr lang="hu-HU" sz="1600" i="1"/>
                        <m:t>𝑛</m:t>
                      </m:r>
                      <m:r>
                        <a:rPr lang="hu-HU" sz="1600" i="1"/>
                        <m:t>−</m:t>
                      </m:r>
                      <m:d>
                        <m:dPr>
                          <m:ctrlPr>
                            <a:rPr lang="hu-HU" sz="1600" i="1"/>
                          </m:ctrlPr>
                        </m:dPr>
                        <m:e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2</m:t>
                              </m:r>
                            </m:den>
                          </m:f>
                          <m:r>
                            <a:rPr lang="hu-HU" sz="1600" i="1"/>
                            <m:t>+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4</m:t>
                              </m:r>
                            </m:den>
                          </m:f>
                          <m:r>
                            <a:rPr lang="hu-HU" sz="1600" i="1"/>
                            <m:t>+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8</m:t>
                              </m:r>
                            </m:den>
                          </m:f>
                          <m:r>
                            <a:rPr lang="hu-HU" sz="1600" i="1"/>
                            <m:t>+…+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sz="1600" i="1"/>
                                  </m:ctrlPr>
                                </m:sSupPr>
                                <m:e>
                                  <m:r>
                                    <a:rPr lang="hu-HU" sz="1600" i="1"/>
                                    <m:t>2</m:t>
                                  </m:r>
                                </m:e>
                                <m:sup>
                                  <m:r>
                                    <a:rPr lang="hu-HU" sz="1600" i="1"/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hu-HU" sz="1600" i="1"/>
                        <m:t>=</m:t>
                      </m:r>
                      <m:r>
                        <a:rPr lang="hu-HU" sz="1600" i="1"/>
                        <m:t>𝑛</m:t>
                      </m:r>
                      <m:r>
                        <a:rPr lang="hu-HU" sz="1600" i="1"/>
                        <m:t>−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1</m:t>
                          </m:r>
                        </m:num>
                        <m:den>
                          <m:r>
                            <a:rPr lang="hu-HU" sz="1600" i="1"/>
                            <m:t>2</m:t>
                          </m:r>
                        </m:den>
                      </m:f>
                      <m:r>
                        <a:rPr lang="hu-HU" sz="1600" i="1"/>
                        <m:t>∙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1−</m:t>
                          </m:r>
                          <m:sSup>
                            <m:sSupPr>
                              <m:ctrlPr>
                                <a:rPr lang="hu-HU" sz="16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1600" i="1"/>
                                      </m:ctrlPr>
                                    </m:fPr>
                                    <m:num>
                                      <m:r>
                                        <a:rPr lang="hu-HU" sz="1600" i="1"/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hu-HU" sz="1600" i="1"/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1600" i="1"/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hu-HU" sz="1600" i="1"/>
                            <m:t>1−</m:t>
                          </m:r>
                          <m:f>
                            <m:fPr>
                              <m:ctrlPr>
                                <a:rPr lang="hu-HU" sz="1600" i="1"/>
                              </m:ctrlPr>
                            </m:fPr>
                            <m:num>
                              <m:r>
                                <a:rPr lang="hu-HU" sz="1600" i="1"/>
                                <m:t>1</m:t>
                              </m:r>
                            </m:num>
                            <m:den>
                              <m:r>
                                <a:rPr lang="hu-HU" sz="1600" i="1"/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hu-HU" sz="1600" i="1"/>
                        <m:t>=</m:t>
                      </m:r>
                      <m:r>
                        <a:rPr lang="hu-HU" sz="1600" i="1"/>
                        <m:t>𝑛</m:t>
                      </m:r>
                      <m:r>
                        <a:rPr lang="hu-HU" sz="1600" i="1"/>
                        <m:t>−1+</m:t>
                      </m:r>
                      <m:sSup>
                        <m:sSupPr>
                          <m:ctrlPr>
                            <a:rPr lang="hu-HU" sz="1600" i="1"/>
                          </m:ctrlPr>
                        </m:sSupPr>
                        <m:e>
                          <m:d>
                            <m:dPr>
                              <m:ctrlPr>
                                <a:rPr lang="hu-HU" sz="16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1600" i="1"/>
                                  </m:ctrlPr>
                                </m:fPr>
                                <m:num>
                                  <m:r>
                                    <a:rPr lang="hu-HU" sz="1600" i="1"/>
                                    <m:t>1</m:t>
                                  </m:r>
                                </m:num>
                                <m:den>
                                  <m:r>
                                    <a:rPr lang="hu-HU" sz="1600" i="1"/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1600" i="1"/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hu-HU" sz="1600" dirty="0" smtClean="0"/>
                  <a:t/>
                </a:r>
                <a:br>
                  <a:rPr lang="hu-HU" sz="1600" dirty="0" smtClean="0"/>
                </a:br>
                <a:r>
                  <a:rPr lang="hu-HU" sz="1600" dirty="0" smtClean="0"/>
                  <a:t>A </a:t>
                </a:r>
                <a:r>
                  <a:rPr lang="hu-HU" sz="1600" dirty="0"/>
                  <a:t>sorozat első n elemének szorzata tehát: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b="1" i="1"/>
                        </m:ctrlPr>
                      </m:sSupPr>
                      <m:e>
                        <m:r>
                          <a:rPr lang="hu-HU" sz="1600" b="1" i="1"/>
                          <m:t>𝟐</m:t>
                        </m:r>
                      </m:e>
                      <m:sup>
                        <m:r>
                          <a:rPr lang="hu-HU" sz="1600" b="1" i="1"/>
                          <m:t>𝒏</m:t>
                        </m:r>
                        <m:r>
                          <a:rPr lang="hu-HU" sz="1600" b="1" i="1"/>
                          <m:t>−</m:t>
                        </m:r>
                        <m:r>
                          <a:rPr lang="hu-HU" sz="1600" b="1" i="1"/>
                          <m:t>𝟏</m:t>
                        </m:r>
                        <m:r>
                          <a:rPr lang="hu-HU" sz="1600" b="1" i="1"/>
                          <m:t>+</m:t>
                        </m:r>
                        <m:f>
                          <m:fPr>
                            <m:ctrlPr>
                              <a:rPr lang="hu-HU" sz="1600" b="1" i="1"/>
                            </m:ctrlPr>
                          </m:fPr>
                          <m:num>
                            <m:r>
                              <a:rPr lang="hu-HU" sz="1600" b="1" i="1"/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1600" b="1" i="1"/>
                                </m:ctrlPr>
                              </m:sSupPr>
                              <m:e>
                                <m:r>
                                  <a:rPr lang="hu-HU" sz="1600" b="1" i="1"/>
                                  <m:t>𝟐</m:t>
                                </m:r>
                              </m:e>
                              <m:sup>
                                <m:r>
                                  <a:rPr lang="hu-HU" sz="1600" b="1" i="1"/>
                                  <m:t>𝒏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hu-HU" sz="1600" b="1" i="1"/>
                      <m:t>=</m:t>
                    </m:r>
                    <m:sSup>
                      <m:sSupPr>
                        <m:ctrlPr>
                          <a:rPr lang="hu-HU" sz="1600" b="1" i="1"/>
                        </m:ctrlPr>
                      </m:sSupPr>
                      <m:e>
                        <m:r>
                          <a:rPr lang="hu-HU" sz="1600" b="1" i="1"/>
                          <m:t>𝟐</m:t>
                        </m:r>
                      </m:e>
                      <m:sup>
                        <m:r>
                          <a:rPr lang="hu-HU" sz="1600" b="1" i="1"/>
                          <m:t>𝒏</m:t>
                        </m:r>
                        <m:r>
                          <a:rPr lang="hu-HU" sz="1600" b="1" i="1"/>
                          <m:t>−</m:t>
                        </m:r>
                        <m:r>
                          <a:rPr lang="hu-HU" sz="1600" b="1" i="1"/>
                          <m:t>𝟏</m:t>
                        </m:r>
                      </m:sup>
                    </m:sSup>
                    <m:r>
                      <a:rPr lang="hu-HU" sz="1600" b="1" i="1"/>
                      <m:t>∙</m:t>
                    </m:r>
                    <m:rad>
                      <m:radPr>
                        <m:ctrlPr>
                          <a:rPr lang="hu-HU" sz="1600" b="1" i="1"/>
                        </m:ctrlPr>
                      </m:radPr>
                      <m:deg>
                        <m:sSup>
                          <m:sSupPr>
                            <m:ctrlPr>
                              <a:rPr lang="hu-HU" sz="1600" b="1" i="1"/>
                            </m:ctrlPr>
                          </m:sSupPr>
                          <m:e>
                            <m:r>
                              <a:rPr lang="hu-HU" sz="1600" b="1" i="1"/>
                              <m:t>𝟐</m:t>
                            </m:r>
                          </m:e>
                          <m:sup>
                            <m:r>
                              <a:rPr lang="hu-HU" sz="1600" b="1" i="1"/>
                              <m:t>𝒏</m:t>
                            </m:r>
                          </m:sup>
                        </m:sSup>
                      </m:deg>
                      <m:e>
                        <m:r>
                          <a:rPr lang="hu-HU" sz="1600" b="1" i="1"/>
                          <m:t>𝟐</m:t>
                        </m:r>
                      </m:e>
                    </m:rad>
                  </m:oMath>
                </a14:m>
                <a:r>
                  <a:rPr lang="hu-HU" sz="1600" b="1" dirty="0"/>
                  <a:t> </a:t>
                </a:r>
                <a14:m>
                  <m:oMath xmlns:m="http://schemas.openxmlformats.org/officeDocument/2006/math">
                    <m:r>
                      <a:rPr lang="hu-HU" sz="1600" b="1" i="1"/>
                      <m:t>𝝐</m:t>
                    </m:r>
                    <m:sSup>
                      <m:sSupPr>
                        <m:ctrlPr>
                          <a:rPr lang="hu-HU" sz="1600" b="1" i="1"/>
                        </m:ctrlPr>
                      </m:sSupPr>
                      <m:e>
                        <m:r>
                          <a:rPr lang="hu-HU" sz="1600" b="1" i="1"/>
                          <m:t> </m:t>
                        </m:r>
                        <m:r>
                          <a:rPr lang="hu-HU" sz="1600" b="1" i="1"/>
                          <m:t>ℚ</m:t>
                        </m:r>
                      </m:e>
                      <m:sup>
                        <m:r>
                          <a:rPr lang="hu-HU" sz="1600" b="1" i="1"/>
                          <m:t>∗</m:t>
                        </m:r>
                      </m:sup>
                    </m:sSup>
                  </m:oMath>
                </a14:m>
                <a:r>
                  <a:rPr lang="hu-HU" sz="1600" dirty="0"/>
                  <a:t>, mivel az első tényező pozitív egész, a második tényező irracionális. </a:t>
                </a:r>
                <a14:m>
                  <m:oMath xmlns:m="http://schemas.openxmlformats.org/officeDocument/2006/math">
                    <m:r>
                      <a:rPr lang="hu-HU" sz="1600" i="1"/>
                      <m:t>∎</m:t>
                    </m:r>
                  </m:oMath>
                </a14:m>
                <a:endParaRPr lang="hu-HU" sz="1600" dirty="0" smtClean="0">
                  <a:ea typeface="Times New Roman"/>
                  <a:cs typeface="Times New Roman"/>
                </a:endParaRPr>
              </a:p>
              <a:p>
                <a:pPr marL="10668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IV/5</a:t>
                </a:r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. Határozzuk meg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közelítő értékét </a:t>
                </a:r>
                <a14:m>
                  <m:oMath xmlns:m="http://schemas.openxmlformats.org/officeDocument/2006/math"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ℇ=</m:t>
                    </m:r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𝟎𝟎𝟒</m:t>
                    </m:r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pontossággal a Newton-féle iterációs formulával!</a:t>
                </a:r>
                <a:endParaRPr lang="hu-HU" sz="18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119" y="692696"/>
                <a:ext cx="8640960" cy="5904656"/>
              </a:xfrm>
              <a:blipFill rotWithShape="1">
                <a:blip r:embed="rId2"/>
                <a:stretch>
                  <a:fillRect r="-565" b="-18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51520" y="275093"/>
            <a:ext cx="864096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IV. SOROZATOKKAL KAPCSOLATOS FELADATOK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41952" y="620688"/>
                <a:ext cx="8632412" cy="612068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200" dirty="0" smtClean="0">
                    <a:ea typeface="Times New Roman"/>
                    <a:cs typeface="Times New Roman"/>
                  </a:rPr>
                  <a:t> 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IV/6.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 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Mutassuk </a:t>
                </a:r>
                <a:r>
                  <a:rPr lang="hu-HU" sz="1800" b="1" dirty="0">
                    <a:ea typeface="Times New Roman"/>
                    <a:cs typeface="Times New Roman"/>
                  </a:rPr>
                  <a:t>meg, hogy az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</m:oMath>
                </a14:m>
                <a:r>
                  <a:rPr lang="hu-HU" sz="1800" b="1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</a:t>
                </a:r>
                <a:r>
                  <a:rPr lang="hu-HU" sz="1800" b="1" dirty="0" smtClean="0">
                    <a:effectLst/>
                    <a:latin typeface="Cambria Math"/>
                    <a:ea typeface="Times New Roman"/>
                    <a:cs typeface="Times New Roman"/>
                  </a:rPr>
                  <a:t>és</a:t>
                </a:r>
                <a:r>
                  <a:rPr lang="hu-HU" sz="1800" b="1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𝒄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1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hu-HU" sz="1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hu-HU" sz="1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hu-HU" sz="1800" b="1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&gt;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hu-HU" sz="1800" b="1" i="1" dirty="0" smtClean="0">
                    <a:effectLst/>
                    <a:latin typeface="Cambria Math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𝒄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b="1" dirty="0" smtClean="0">
                    <a:ea typeface="Times New Roman"/>
                    <a:cs typeface="Times New Roman"/>
                  </a:rPr>
                  <a:t> r</a:t>
                </a:r>
                <a:r>
                  <a:rPr lang="hu-HU" sz="1800" b="1" dirty="0" smtClean="0">
                    <a:effectLst/>
                    <a:ea typeface="Times New Roman"/>
                    <a:cs typeface="Times New Roman"/>
                  </a:rPr>
                  <a:t>ögzített,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 rekurzióval </a:t>
                </a:r>
                <a:r>
                  <a:rPr lang="hu-HU" sz="1800" b="1" dirty="0">
                    <a:ea typeface="Times New Roman"/>
                    <a:cs typeface="Times New Roman"/>
                  </a:rPr>
                  <a:t>megadott sorozat konvergens! Adjuk meg a határértékét!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hu-HU" sz="1200" dirty="0">
                    <a:ea typeface="Times New Roman"/>
                    <a:cs typeface="Times New Roman"/>
                  </a:rPr>
                  <a:t> A konvergenciát az elegendő feltétel alapján igazoljuk. Megmutatjuk, hogy a sorozat alulról korlátos és monoton csökkenő..</a:t>
                </a:r>
                <a:endParaRPr lang="hu-HU" sz="1200" dirty="0"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hu-HU" sz="1200" dirty="0">
                    <a:ea typeface="Times New Roman"/>
                    <a:cs typeface="Times New Roman"/>
                  </a:rPr>
                  <a:t>Korlátosság: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∙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rad>
                  </m:oMath>
                </a14:m>
                <a:r>
                  <a:rPr lang="hu-HU" sz="1200" dirty="0">
                    <a:ea typeface="Times New Roman"/>
                    <a:cs typeface="Times New Roman"/>
                  </a:rPr>
                  <a:t>     igaz, felhasználva két pozitív szám számtani és mértani közepe közti egyenlőtlenséget (minden sorozattag pozitív).</a:t>
                </a:r>
                <a:endParaRPr lang="hu-HU" sz="1200" dirty="0"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hu-HU" sz="1200" dirty="0">
                    <a:ea typeface="Times New Roman"/>
                    <a:cs typeface="Times New Roman"/>
                  </a:rPr>
                  <a:t>Monotonitás: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  <m:sup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  <m:sSubSup>
                          <m:sSubSup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  <m:sup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b>
                          <m:sSub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  <m:sup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b>
                          <m:sSub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≤0   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&gt;1−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𝑟𝑒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⟹  </m:t>
                    </m:r>
                    <m:sSub>
                      <m:sSub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   </m:t>
                        </m:r>
                      </m:sub>
                    </m:sSub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∀ 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&gt;1</m:t>
                    </m:r>
                  </m:oMath>
                </a14:m>
                <a:r>
                  <a:rPr lang="hu-HU" sz="1200" dirty="0">
                    <a:ea typeface="Times New Roman"/>
                    <a:cs typeface="Times New Roman"/>
                  </a:rPr>
                  <a:t>.</a:t>
                </a:r>
                <a:endParaRPr lang="hu-HU" sz="1200" dirty="0"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hu-HU" sz="1200" dirty="0">
                    <a:ea typeface="Times New Roman"/>
                    <a:cs typeface="Times New Roman"/>
                  </a:rPr>
                  <a:t>Tehát a sorozat konvergens. Jelöljük a határértékét A-val!</a:t>
                </a:r>
                <a:endParaRPr lang="hu-HU" sz="1200" dirty="0"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hu-HU" sz="1200" dirty="0">
                    <a:ea typeface="Times New Roman"/>
                    <a:cs typeface="Times New Roman"/>
                  </a:rPr>
                  <a:t>A konvergens sorozatok műveleti szabályai és a határérték egyértelműsége alapján:</a:t>
                </a:r>
                <a:endParaRPr lang="hu-HU" sz="1200" dirty="0">
                  <a:ea typeface="Calibri"/>
                  <a:cs typeface="Times New Roman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⟶</m:t>
                      </m:r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é</m:t>
                      </m:r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𝑠</m:t>
                      </m:r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</m:t>
                      </m:r>
                      <m:sSub>
                        <m:sSubPr>
                          <m:ctrlP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1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hu-HU" sz="1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sz="1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hu-H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⟶ </m:t>
                      </m:r>
                      <m:f>
                        <m:fPr>
                          <m:ctrlP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  <m:r>
                            <a:rPr lang="hu-H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hu-H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1200" dirty="0">
                  <a:ea typeface="Calibri"/>
                  <a:cs typeface="Times New Roman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1200" dirty="0">
                    <a:ea typeface="Times New Roman"/>
                    <a:cs typeface="Times New Roman"/>
                  </a:rPr>
                  <a:t>ebből     </a:t>
                </a:r>
                <a14:m>
                  <m:oMath xmlns:m="http://schemas.openxmlformats.org/officeDocument/2006/math"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</m:num>
                          <m:den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den>
                        </m:f>
                      </m:e>
                    </m:d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⟹2</m:t>
                    </m:r>
                    <m:sSup>
                      <m:sSup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⟹  </m:t>
                    </m:r>
                    <m:sSup>
                      <m:sSup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⟹  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rad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𝑚𝑖𝑣𝑒𝑙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&gt;0.</m:t>
                    </m:r>
                  </m:oMath>
                </a14:m>
                <a:r>
                  <a:rPr lang="hu-HU" sz="1200" dirty="0">
                    <a:ea typeface="Times New Roman"/>
                    <a:cs typeface="Times New Roman"/>
                  </a:rPr>
                  <a:t> Tehát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12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lim</m:t>
                            </m:r>
                          </m:e>
                          <m:lim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hu-HU" sz="1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200" i="1">
                            <a:effectLst/>
                            <a:latin typeface="Cambria Math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hu-HU" sz="1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rad>
                  </m:oMath>
                </a14:m>
                <a:r>
                  <a:rPr lang="hu-HU" sz="1200" dirty="0">
                    <a:ea typeface="Times New Roman"/>
                    <a:cs typeface="Times New Roman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hu-HU" sz="18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hu-HU" sz="1800" b="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hu-HU" sz="1800" b="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800" b="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8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sorozat szemléletes bevezetése megtalálható </a:t>
                </a:r>
                <a:r>
                  <a:rPr lang="hu-HU" sz="1800" u="sng" dirty="0">
                    <a:ea typeface="Times New Roman"/>
                    <a:cs typeface="Times New Roman"/>
                  </a:rPr>
                  <a:t>Hajnal Imre Matematika III.</a:t>
                </a:r>
                <a:r>
                  <a:rPr lang="hu-HU" sz="1800" dirty="0">
                    <a:ea typeface="Times New Roman"/>
                    <a:cs typeface="Times New Roman"/>
                  </a:rPr>
                  <a:t> fakultatív B változat tankönyvében (Nemzeti Tankönyvkiadó 1980)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lvl="0" indent="0" algn="just">
                  <a:lnSpc>
                    <a:spcPct val="115000"/>
                  </a:lnSpc>
                  <a:buNone/>
                </a:pPr>
                <a:endParaRPr lang="hu-HU" sz="1200" dirty="0" smtClean="0"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Az </a:t>
                </a:r>
                <a:r>
                  <a:rPr lang="hu-HU" sz="1800" dirty="0">
                    <a:ea typeface="Times New Roman"/>
                    <a:cs typeface="Times New Roman"/>
                  </a:rPr>
                  <a:t>e (Euler-féle) számmal kapcsolatos érdekességek alcímen 12 egymásra épülő feladat szerepel </a:t>
                </a:r>
                <a:r>
                  <a:rPr lang="hu-HU" sz="1800" u="sng" dirty="0" err="1">
                    <a:ea typeface="Times New Roman"/>
                    <a:cs typeface="Times New Roman"/>
                  </a:rPr>
                  <a:t>Vigné</a:t>
                </a:r>
                <a:r>
                  <a:rPr lang="hu-HU" sz="1800" u="sng" dirty="0">
                    <a:ea typeface="Times New Roman"/>
                    <a:cs typeface="Times New Roman"/>
                  </a:rPr>
                  <a:t> Lencsés Ágnes: Valós számsorozatok</a:t>
                </a:r>
                <a:r>
                  <a:rPr lang="hu-HU" sz="1800" dirty="0">
                    <a:ea typeface="Times New Roman"/>
                    <a:cs typeface="Times New Roman"/>
                  </a:rPr>
                  <a:t> c. PTE 2005 HEFOP-3.3.1-P. pályázatra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készült </a:t>
                </a:r>
                <a:r>
                  <a:rPr lang="hu-HU" sz="1800" dirty="0">
                    <a:ea typeface="Times New Roman"/>
                    <a:cs typeface="Times New Roman"/>
                  </a:rPr>
                  <a:t>lektorált munkájában.</a:t>
                </a:r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952" y="620688"/>
                <a:ext cx="8632412" cy="6120680"/>
              </a:xfrm>
              <a:blipFill rotWithShape="1">
                <a:blip r:embed="rId2"/>
                <a:stretch>
                  <a:fillRect l="-636" r="-565" b="-1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33404" y="206896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IV. SOROZATOKKAL KAPCSOLATOS FELADATOK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3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81468" y="1148748"/>
                <a:ext cx="8640960" cy="52325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dirty="0" smtClean="0"/>
                  <a:t>V/1</a:t>
                </a:r>
                <a:r>
                  <a:rPr lang="hu-HU" sz="1800" b="1" dirty="0"/>
                  <a:t>. Szerkesszük meg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/>
                        </m:ctrlPr>
                      </m:radPr>
                      <m:deg/>
                      <m:e>
                        <m:r>
                          <a:rPr lang="hu-HU" sz="1800" b="1" i="1"/>
                          <m:t>𝟐</m:t>
                        </m:r>
                      </m:e>
                    </m:rad>
                    <m:r>
                      <a:rPr lang="hu-HU" sz="1800" b="1" i="1"/>
                      <m:t>, </m:t>
                    </m:r>
                    <m:rad>
                      <m:radPr>
                        <m:degHide m:val="on"/>
                        <m:ctrlPr>
                          <a:rPr lang="hu-HU" sz="1800" b="1" i="1"/>
                        </m:ctrlPr>
                      </m:radPr>
                      <m:deg/>
                      <m:e>
                        <m:r>
                          <a:rPr lang="hu-HU" sz="1800" b="1" i="1"/>
                          <m:t>𝟑</m:t>
                        </m:r>
                      </m:e>
                    </m:rad>
                    <m:r>
                      <a:rPr lang="hu-HU" sz="1800" b="1" i="1"/>
                      <m:t>, </m:t>
                    </m:r>
                    <m:rad>
                      <m:radPr>
                        <m:degHide m:val="on"/>
                        <m:ctrlPr>
                          <a:rPr lang="hu-HU" sz="1800" b="1" i="1"/>
                        </m:ctrlPr>
                      </m:radPr>
                      <m:deg/>
                      <m:e>
                        <m:r>
                          <a:rPr lang="hu-HU" sz="1800" b="1" i="1"/>
                          <m:t>𝟓</m:t>
                        </m:r>
                      </m:e>
                    </m:rad>
                    <m:r>
                      <a:rPr lang="hu-HU" sz="1800" b="1" i="1"/>
                      <m:t>, </m:t>
                    </m:r>
                    <m:rad>
                      <m:radPr>
                        <m:degHide m:val="on"/>
                        <m:ctrlPr>
                          <a:rPr lang="hu-HU" sz="1800" b="1" i="1"/>
                        </m:ctrlPr>
                      </m:radPr>
                      <m:deg/>
                      <m:e>
                        <m:r>
                          <a:rPr lang="hu-HU" sz="1800" b="1" i="1"/>
                          <m:t>𝟔</m:t>
                        </m:r>
                      </m:e>
                    </m:rad>
                    <m:r>
                      <a:rPr lang="hu-HU" sz="1800" b="1" i="1"/>
                      <m:t>,…  </m:t>
                    </m:r>
                  </m:oMath>
                </a14:m>
                <a:r>
                  <a:rPr lang="hu-HU" sz="1800" b="1" dirty="0"/>
                  <a:t>hosszúságú szakaszokat az egység ismeretében!</a:t>
                </a:r>
                <a:endParaRPr lang="hu-HU" sz="1800" dirty="0"/>
              </a:p>
              <a:p>
                <a:pPr marL="0" indent="0">
                  <a:buNone/>
                </a:pPr>
                <a:endParaRPr lang="hu-HU" sz="1800" dirty="0" smtClean="0"/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buNone/>
                </a:pPr>
                <a:endParaRPr lang="hu-HU" sz="1800" dirty="0" smtClean="0"/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buNone/>
                </a:pPr>
                <a:endParaRPr lang="hu-HU" sz="1800" dirty="0" smtClean="0"/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buNone/>
                </a:pPr>
                <a:endParaRPr lang="hu-HU" sz="1800" dirty="0" smtClean="0"/>
              </a:p>
              <a:p>
                <a:pPr marL="0" indent="0">
                  <a:buNone/>
                </a:pPr>
                <a:endParaRPr lang="hu-HU" sz="1800" dirty="0" smtClean="0"/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buNone/>
                </a:pPr>
                <a:r>
                  <a:rPr lang="hu-HU" sz="1800" dirty="0" err="1" smtClean="0"/>
                  <a:t>Pitagorasz</a:t>
                </a:r>
                <a:r>
                  <a:rPr lang="hu-HU" sz="1800" dirty="0" smtClean="0"/>
                  <a:t> </a:t>
                </a:r>
                <a:r>
                  <a:rPr lang="hu-HU" sz="1800" dirty="0"/>
                  <a:t>tétel alapján		</a:t>
                </a:r>
                <a:r>
                  <a:rPr lang="hu-HU" sz="1800" dirty="0" err="1" smtClean="0"/>
                  <a:t>Thalesz</a:t>
                </a:r>
                <a:r>
                  <a:rPr lang="hu-HU" sz="1800" dirty="0" smtClean="0"/>
                  <a:t> </a:t>
                </a:r>
                <a:r>
                  <a:rPr lang="hu-HU" sz="1800" dirty="0"/>
                  <a:t>tétel miatt az ABC</a:t>
                </a:r>
                <a14:m>
                  <m:oMath xmlns:m="http://schemas.openxmlformats.org/officeDocument/2006/math">
                    <m:r>
                      <a:rPr lang="hu-HU" sz="1800" i="1"/>
                      <m:t>∆ ⊾−ű,</m:t>
                    </m:r>
                  </m:oMath>
                </a14:m>
                <a:r>
                  <a:rPr lang="hu-HU" sz="1800" dirty="0"/>
                  <a:t> AT=1, TB=5</a:t>
                </a:r>
              </a:p>
              <a:p>
                <a:pPr marL="0" indent="0">
                  <a:buNone/>
                </a:pPr>
                <a:r>
                  <a:rPr lang="hu-HU" sz="1800" dirty="0"/>
                  <a:t>(egyesével végig kell menni!)			Magasság-tétel miatt CT=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/>
                        </m:ctrlPr>
                      </m:radPr>
                      <m:deg/>
                      <m:e>
                        <m:r>
                          <a:rPr lang="hu-HU" sz="1800" i="1"/>
                          <m:t>5</m:t>
                        </m:r>
                      </m:e>
                    </m:rad>
                  </m:oMath>
                </a14:m>
                <a:endParaRPr lang="hu-HU" sz="1800" dirty="0"/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468" y="1148748"/>
                <a:ext cx="8640960" cy="5232580"/>
              </a:xfrm>
              <a:blipFill rotWithShape="1">
                <a:blip r:embed="rId2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>
          <a:xfrm>
            <a:off x="251520" y="557808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V. GEOMETRIA, KOORDINÁTAGEOMETRIA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pic>
        <p:nvPicPr>
          <p:cNvPr id="11" name="Kép 10" descr="C:\Users\Otthon\Desktop\melleklet\+íbr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1" y="1995363"/>
            <a:ext cx="3629827" cy="273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descr="C:\Users\Otthon\Desktop\melleklet\+íbra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10" y="2213564"/>
            <a:ext cx="4615721" cy="22955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0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924514"/>
            <a:ext cx="4112064" cy="388886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81468" y="1148748"/>
                <a:ext cx="8640960" cy="554461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V/2. 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Mutassuk meg, hogy egy körbe írt négyzet csúcsainak a kör egy pontjától való távolságai között mindig van irracionális!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Állítás</a:t>
                </a:r>
                <a:r>
                  <a:rPr lang="hu-HU" sz="1800" dirty="0">
                    <a:ea typeface="Times New Roman"/>
                    <a:cs typeface="Times New Roman"/>
                  </a:rPr>
                  <a:t>: a, b, c, d között van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irracionális</a:t>
                </a:r>
                <a:endParaRPr lang="hu-HU" sz="11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				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(</a:t>
                </a:r>
                <a:r>
                  <a:rPr lang="hu-HU" sz="1800" dirty="0">
                    <a:ea typeface="Times New Roman"/>
                    <a:cs typeface="Times New Roman"/>
                  </a:rPr>
                  <a:t>Speciális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eset-vizsgálat 	b irracionális)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				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Húzzuk </a:t>
                </a:r>
                <a:r>
                  <a:rPr lang="hu-HU" sz="1800" dirty="0">
                    <a:ea typeface="Times New Roman"/>
                    <a:cs typeface="Times New Roman"/>
                  </a:rPr>
                  <a:t>meg az AC átlót!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				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𝐴𝐶𝑃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∡=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𝐴𝐵𝑃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∡=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𝛼</m:t>
                    </m:r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200" dirty="0" smtClean="0">
                    <a:ea typeface="Times New Roman"/>
                    <a:cs typeface="Times New Roman"/>
                  </a:rPr>
                  <a:t>				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A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𝑃𝐵𝐶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∆−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ő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 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  <m:func>
                      <m:func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				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8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sin</m:t>
                            </m:r>
                          </m:fName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18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cos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hu-HU" sz="18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𝛼</m:t>
                                    </m:r>
                                    <m:r>
                                      <a:rPr lang="hu-HU" sz="1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func>
                                      <m:funcPr>
                                        <m:ctrlPr>
                                          <a:rPr lang="hu-HU" sz="1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hu-HU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45</m:t>
                                            </m:r>
                                          </m:e>
                                          <m:sup>
                                            <m:r>
                                              <a:rPr lang="hu-HU" sz="1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°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hu-HU" sz="1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	</a:t>
                </a:r>
                <a:r>
                  <a:rPr lang="hu-HU" sz="1800" b="1" dirty="0" smtClean="0">
                    <a:effectLst/>
                    <a:ea typeface="Times New Roman"/>
                    <a:cs typeface="Times New Roman"/>
                  </a:rPr>
                  <a:t>	</a:t>
                </a:r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𝑟</m:t>
                        </m:r>
                        <m:func>
                          <m:func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8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sin</m:t>
                            </m:r>
                          </m:fName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+2</m:t>
                            </m:r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18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hu-HU" sz="1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𝛽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hu-HU" sz="1800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 smtClean="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1800" i="1" smtClean="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b="0" i="1" smtClean="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1800" b="0" i="1" smtClean="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468" y="1148748"/>
                <a:ext cx="8640960" cy="5544616"/>
              </a:xfrm>
              <a:blipFill rotWithShape="1">
                <a:blip r:embed="rId3"/>
                <a:stretch>
                  <a:fillRect l="-564" t="-110" r="-5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>
          <a:xfrm>
            <a:off x="251520" y="557808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V. GEOMETRIA, KOORDINÁTAGEOMETRIA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499992" y="5819831"/>
                <a:ext cx="765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ℚ</m:t>
                      </m:r>
                    </m:oMath>
                  </m:oMathPara>
                </a14:m>
                <a:endParaRPr lang="hu-H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19831"/>
                <a:ext cx="7650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5580112" y="5810202"/>
                <a:ext cx="736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ℚ</m:t>
                      </m:r>
                    </m:oMath>
                  </m:oMathPara>
                </a14:m>
                <a:endParaRPr lang="hu-H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810202"/>
                <a:ext cx="73699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l oldali kapcsos zárójel 8"/>
          <p:cNvSpPr/>
          <p:nvPr/>
        </p:nvSpPr>
        <p:spPr>
          <a:xfrm rot="16200000">
            <a:off x="4751992" y="5283957"/>
            <a:ext cx="288000" cy="79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10" name="Bal oldali kapcsos zárójel 9"/>
          <p:cNvSpPr/>
          <p:nvPr/>
        </p:nvSpPr>
        <p:spPr>
          <a:xfrm rot="16200000">
            <a:off x="5832112" y="5270171"/>
            <a:ext cx="288000" cy="79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60" y="1213412"/>
            <a:ext cx="6700990" cy="329570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640960" cy="5328592"/>
              </a:xfrm>
            </p:spPr>
            <p:txBody>
              <a:bodyPr>
                <a:noAutofit/>
              </a:bodyPr>
              <a:lstStyle/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hu-HU" altLang="hu-HU" sz="18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V/3. </a:t>
                </a:r>
                <a:r>
                  <a:rPr lang="hu-HU" altLang="hu-HU" sz="18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Egy háromszög oldalai   2,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𝒏</m:t>
                    </m:r>
                    <m:r>
                      <a:rPr lang="hu-HU" altLang="hu-HU" sz="1800" b="1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a:rPr lang="hu-HU" altLang="hu-HU" sz="1800" b="1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  (</a:t>
                </a:r>
                <a:r>
                  <a:rPr lang="hu-HU" altLang="hu-HU" sz="18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𝒏</m:t>
                    </m:r>
                    <m:r>
                      <a:rPr lang="hu-HU" altLang="hu-HU" sz="18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hu-HU" altLang="hu-HU" sz="1800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altLang="hu-HU" sz="1800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ℕ</m:t>
                        </m:r>
                      </m:e>
                      <m:sup>
                        <m:r>
                          <a:rPr lang="hu-HU" altLang="hu-HU" sz="1800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altLang="hu-HU" sz="1800" b="1" i="1" dirty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𝒏</m:t>
                    </m:r>
                    <m:r>
                      <a:rPr lang="hu-HU" altLang="hu-HU" sz="1800" b="1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≥</m:t>
                    </m:r>
                    <m:r>
                      <a:rPr lang="hu-HU" altLang="hu-HU" sz="1800" b="1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hu-HU" altLang="hu-HU" sz="1800" b="1" i="1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hu-HU" altLang="hu-HU" sz="1800" b="1" dirty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és valamely belső pontja (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𝑷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) az oldalaktól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𝒛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távolságra van</a:t>
                </a:r>
                <a:r>
                  <a:rPr lang="hu-HU" altLang="hu-HU" sz="18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.	 </a:t>
                </a:r>
                <a:br>
                  <a:rPr lang="hu-HU" altLang="hu-HU" sz="18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hu-HU" altLang="hu-HU" sz="18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Bizonyítsuk </a:t>
                </a:r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be, hogy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altLang="hu-HU" sz="1800" b="1" i="1" dirty="0" smtClean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𝒛</m:t>
                    </m:r>
                  </m:oMath>
                </a14:m>
                <a:r>
                  <a:rPr lang="hu-HU" altLang="hu-HU" sz="1800" b="1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mindegyike nem lehet racionális</a:t>
                </a:r>
                <a:r>
                  <a:rPr lang="hu-HU" altLang="hu-HU" sz="1800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!</a:t>
                </a: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800" dirty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mar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sz="1800" b="1" dirty="0">
                  <a:ea typeface="Times New Roman"/>
                  <a:cs typeface="Times New Roman"/>
                </a:endParaRPr>
              </a:p>
              <a:p>
                <a:pPr mar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V/4. </a:t>
                </a:r>
                <a:r>
                  <a:rPr lang="hu-HU" sz="1800" b="1" dirty="0">
                    <a:ea typeface="Times New Roman"/>
                    <a:cs typeface="Times New Roman"/>
                  </a:rPr>
                  <a:t>Egy kör középpontjának mindkét koordinátája irracionális szám. Mutassuk meg, hogy nincs a körön három olyan pont, melyek mindegyik koordinátája racionális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</a:p>
              <a:p>
                <a:pPr mar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sz="18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640960" cy="5328592"/>
              </a:xfrm>
              <a:blipFill rotWithShape="1">
                <a:blip r:embed="rId3"/>
                <a:stretch>
                  <a:fillRect l="-564" t="-801" r="-5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23710" y="346348"/>
            <a:ext cx="8640960" cy="42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V. GEOMETRIA, KOORDINÁTAGEOMETRIA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4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02247"/>
                <a:ext cx="8712968" cy="606711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V/5. </a:t>
                </a:r>
                <a:r>
                  <a:rPr lang="hu-HU" sz="1800" b="1" dirty="0">
                    <a:ea typeface="Times New Roman"/>
                    <a:cs typeface="Times New Roman"/>
                  </a:rPr>
                  <a:t>Bizonyítsuk be, hogy a 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/>
                        <a:ea typeface="Times New Roman"/>
                        <a:cs typeface="Times New Roman"/>
                      </a:rPr>
                      <m:t>𝑲</m:t>
                    </m:r>
                    <m:d>
                      <m:dPr>
                        <m:ctrlP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u-HU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</m:t>
                            </m:r>
                          </m:e>
                        </m:rad>
                        <m: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hu-HU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hu-HU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 középpontú körök bármelyike legfeljebb egy rácsponton halad át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  <a:r>
                  <a:rPr lang="hu-HU" sz="1800" dirty="0">
                    <a:ea typeface="Times New Roman"/>
                    <a:cs typeface="Times New Roman"/>
                  </a:rPr>
                  <a:t>	</a:t>
                </a:r>
                <a:r>
                  <a:rPr lang="hu-HU" sz="1600" dirty="0" smtClean="0">
                    <a:ea typeface="Times New Roman"/>
                    <a:cs typeface="Times New Roman"/>
                  </a:rPr>
                  <a:t>(</a:t>
                </a:r>
                <a:r>
                  <a:rPr lang="hu-HU" sz="1600" dirty="0">
                    <a:ea typeface="Times New Roman"/>
                    <a:cs typeface="Times New Roman"/>
                  </a:rPr>
                  <a:t>2000. május 22. érettségi-felvételi feladat)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hu-HU" sz="1600" dirty="0"/>
                  <a:t>Indirekt feltétel: a legfeljebb egy rácspont tagadása: van legalább kettő. Legyen ez a két rácspont A és </a:t>
                </a:r>
                <a:r>
                  <a:rPr lang="hu-HU" sz="1600" dirty="0" smtClean="0"/>
                  <a:t>B!</a:t>
                </a:r>
              </a:p>
              <a:p>
                <a:pPr marL="2508250" indent="-2508250">
                  <a:buNone/>
                </a:pPr>
                <a:r>
                  <a:rPr lang="hu-HU" sz="1600" dirty="0" smtClean="0"/>
                  <a:t>1.megoldás</a:t>
                </a:r>
                <a:r>
                  <a:rPr lang="hu-HU" sz="1600" dirty="0"/>
                  <a:t/>
                </a:r>
                <a:br>
                  <a:rPr lang="hu-HU" sz="1600" dirty="0"/>
                </a:br>
                <a:r>
                  <a:rPr lang="hu-HU" sz="1600" dirty="0" smtClean="0"/>
                  <a:t>Az </a:t>
                </a:r>
                <a:r>
                  <a:rPr lang="hu-HU" sz="1600" dirty="0"/>
                  <a:t>AB húr felező merőlegese átmegy a kör középpontján. Mivel A és B rácspontok, koordinátáik egészek és </a:t>
                </a:r>
                <a14:m>
                  <m:oMath xmlns:m="http://schemas.openxmlformats.org/officeDocument/2006/math">
                    <m:r>
                      <a:rPr lang="hu-HU" sz="1600" i="1"/>
                      <m:t>ℚ</m:t>
                    </m:r>
                  </m:oMath>
                </a14:m>
                <a:r>
                  <a:rPr lang="hu-HU" sz="1600" dirty="0"/>
                  <a:t> zárt a négy alapműveletre, így  f egyenlete:</a:t>
                </a:r>
                <a:r>
                  <a:rPr lang="hu-HU" sz="1600" dirty="0" smtClean="0"/>
                  <a:t>	</a:t>
                </a:r>
                <a14:m>
                  <m:oMath xmlns:m="http://schemas.openxmlformats.org/officeDocument/2006/math">
                    <m:r>
                      <a:rPr lang="hu-HU" sz="1600" i="1"/>
                      <m:t>𝑎𝑥</m:t>
                    </m:r>
                    <m:r>
                      <a:rPr lang="hu-HU" sz="1600" i="1"/>
                      <m:t>+</m:t>
                    </m:r>
                    <m:r>
                      <a:rPr lang="hu-HU" sz="1600" i="1"/>
                      <m:t>𝑏𝑦</m:t>
                    </m:r>
                    <m:r>
                      <a:rPr lang="hu-HU" sz="1600" i="1"/>
                      <m:t>=</m:t>
                    </m:r>
                    <m:r>
                      <a:rPr lang="hu-HU" sz="1600" i="1"/>
                      <m:t>𝑐</m:t>
                    </m:r>
                    <m:r>
                      <a:rPr lang="hu-HU" sz="1600" i="1"/>
                      <m:t> </m:t>
                    </m:r>
                    <m:r>
                      <a:rPr lang="hu-HU" sz="1600" i="1"/>
                      <m:t>𝑎𝑙𝑎𝑘</m:t>
                    </m:r>
                    <m:r>
                      <a:rPr lang="hu-HU" sz="1600" i="1"/>
                      <m:t>ú, </m:t>
                    </m:r>
                    <m:r>
                      <a:rPr lang="hu-HU" sz="1600" i="1"/>
                      <m:t>𝑎h𝑜𝑙</m:t>
                    </m:r>
                    <m:r>
                      <a:rPr lang="hu-HU" sz="1600" i="1"/>
                      <m:t> </m:t>
                    </m:r>
                    <m:r>
                      <a:rPr lang="hu-HU" sz="1600" i="1"/>
                      <m:t>𝑎</m:t>
                    </m:r>
                    <m:r>
                      <a:rPr lang="hu-HU" sz="1600" i="1"/>
                      <m:t>, </m:t>
                    </m:r>
                    <m:r>
                      <a:rPr lang="hu-HU" sz="1600" i="1"/>
                      <m:t>𝑏</m:t>
                    </m:r>
                    <m:r>
                      <a:rPr lang="hu-HU" sz="1600" i="1"/>
                      <m:t>, </m:t>
                    </m:r>
                    <m:r>
                      <a:rPr lang="hu-HU" sz="1600" i="1"/>
                      <m:t>𝑐</m:t>
                    </m:r>
                    <m:r>
                      <a:rPr lang="hu-HU" sz="1600" i="1"/>
                      <m:t> </m:t>
                    </m:r>
                    <m:r>
                      <a:rPr lang="hu-HU" sz="1600" i="1"/>
                      <m:t>𝜖</m:t>
                    </m:r>
                    <m:r>
                      <a:rPr lang="hu-HU" sz="1600" i="1"/>
                      <m:t> </m:t>
                    </m:r>
                    <m:r>
                      <a:rPr lang="hu-HU" sz="1600" i="1"/>
                      <m:t>ℚ</m:t>
                    </m:r>
                  </m:oMath>
                </a14:m>
                <a:r>
                  <a:rPr lang="hu-HU" sz="1600" dirty="0" smtClean="0"/>
                  <a:t>.</a:t>
                </a:r>
                <a:br>
                  <a:rPr lang="hu-HU" sz="1600" dirty="0" smtClean="0"/>
                </a:br>
                <a:r>
                  <a:rPr lang="hu-HU" sz="1600" dirty="0" smtClean="0"/>
                  <a:t>K </a:t>
                </a:r>
                <a:r>
                  <a:rPr lang="hu-HU" sz="1600" dirty="0"/>
                  <a:t>illeszkedik f-re, tehát behelyettesítve koordinátái kielégítik f egyenletét:</a:t>
                </a:r>
                <a:r>
                  <a:rPr lang="hu-HU" sz="1600" dirty="0" smtClean="0"/>
                  <a:t/>
                </a:r>
                <a:br>
                  <a:rPr lang="hu-HU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600" i="1"/>
                        <m:t>𝑎</m:t>
                      </m:r>
                      <m:rad>
                        <m:radPr>
                          <m:degHide m:val="on"/>
                          <m:ctrlPr>
                            <a:rPr lang="hu-HU" sz="1600" i="1"/>
                          </m:ctrlPr>
                        </m:radPr>
                        <m:deg/>
                        <m:e>
                          <m:r>
                            <a:rPr lang="hu-HU" sz="1600" i="1"/>
                            <m:t>5</m:t>
                          </m:r>
                        </m:e>
                      </m:rad>
                      <m:r>
                        <a:rPr lang="hu-HU" sz="1600" i="1"/>
                        <m:t>+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𝑏</m:t>
                          </m:r>
                        </m:num>
                        <m:den>
                          <m:r>
                            <a:rPr lang="hu-HU" sz="1600" i="1"/>
                            <m:t>3</m:t>
                          </m:r>
                        </m:den>
                      </m:f>
                      <m:r>
                        <a:rPr lang="hu-HU" sz="1600" i="1"/>
                        <m:t>=</m:t>
                      </m:r>
                      <m:r>
                        <a:rPr lang="hu-HU" sz="1600" i="1"/>
                        <m:t>𝑐</m:t>
                      </m:r>
                      <m:r>
                        <a:rPr lang="hu-HU" sz="1600" i="1"/>
                        <m:t> ⟹  </m:t>
                      </m:r>
                      <m:r>
                        <a:rPr lang="hu-HU" sz="1600" i="1"/>
                        <m:t>𝑎</m:t>
                      </m:r>
                      <m:rad>
                        <m:radPr>
                          <m:degHide m:val="on"/>
                          <m:ctrlPr>
                            <a:rPr lang="hu-HU" sz="1600" i="1"/>
                          </m:ctrlPr>
                        </m:radPr>
                        <m:deg/>
                        <m:e>
                          <m:r>
                            <a:rPr lang="hu-HU" sz="1600" i="1"/>
                            <m:t>5</m:t>
                          </m:r>
                        </m:e>
                      </m:rad>
                      <m:r>
                        <a:rPr lang="hu-HU" sz="1600" i="1"/>
                        <m:t>=</m:t>
                      </m:r>
                      <m:r>
                        <a:rPr lang="hu-HU" sz="1600" i="1"/>
                        <m:t>𝑐</m:t>
                      </m:r>
                      <m:r>
                        <a:rPr lang="hu-HU" sz="1600" i="1"/>
                        <m:t>−</m:t>
                      </m:r>
                      <m:f>
                        <m:fPr>
                          <m:ctrlPr>
                            <a:rPr lang="hu-HU" sz="1600" i="1"/>
                          </m:ctrlPr>
                        </m:fPr>
                        <m:num>
                          <m:r>
                            <a:rPr lang="hu-HU" sz="1600" i="1"/>
                            <m:t>𝑏</m:t>
                          </m:r>
                        </m:num>
                        <m:den>
                          <m:r>
                            <a:rPr lang="hu-HU" sz="1600" i="1"/>
                            <m:t>3</m:t>
                          </m:r>
                        </m:den>
                      </m:f>
                    </m:oMath>
                  </m:oMathPara>
                </a14:m>
                <a:r>
                  <a:rPr lang="hu-HU" sz="1600" dirty="0" smtClean="0"/>
                  <a:t/>
                </a:r>
                <a:br>
                  <a:rPr lang="hu-HU" sz="1600" dirty="0" smtClean="0"/>
                </a:br>
                <a:r>
                  <a:rPr lang="hu-HU" sz="1600" dirty="0" smtClean="0"/>
                  <a:t>ha </a:t>
                </a:r>
                <a14:m>
                  <m:oMath xmlns:m="http://schemas.openxmlformats.org/officeDocument/2006/math">
                    <m:r>
                      <a:rPr lang="hu-HU" sz="1600" i="1"/>
                      <m:t>𝑎</m:t>
                    </m:r>
                    <m:r>
                      <a:rPr lang="hu-HU" sz="1600" i="1"/>
                      <m:t>=0,  </m:t>
                    </m:r>
                    <m:r>
                      <a:rPr lang="hu-HU" sz="1600" i="1"/>
                      <m:t>𝑎𝑘𝑘𝑜𝑟</m:t>
                    </m:r>
                    <m:r>
                      <a:rPr lang="hu-HU" sz="1600" i="1"/>
                      <m:t> </m:t>
                    </m:r>
                    <m:r>
                      <a:rPr lang="hu-HU" sz="1600" i="1"/>
                      <m:t>𝑐</m:t>
                    </m:r>
                    <m:r>
                      <a:rPr lang="hu-HU" sz="1600" i="1"/>
                      <m:t>=</m:t>
                    </m:r>
                    <m:f>
                      <m:fPr>
                        <m:ctrlPr>
                          <a:rPr lang="hu-HU" sz="1600" i="1"/>
                        </m:ctrlPr>
                      </m:fPr>
                      <m:num>
                        <m:r>
                          <a:rPr lang="hu-HU" sz="1600" i="1"/>
                          <m:t>𝑏</m:t>
                        </m:r>
                      </m:num>
                      <m:den>
                        <m:r>
                          <a:rPr lang="hu-HU" sz="1600" i="1"/>
                          <m:t>3</m:t>
                        </m:r>
                      </m:den>
                    </m:f>
                  </m:oMath>
                </a14:m>
                <a:r>
                  <a:rPr lang="hu-HU" sz="1600" dirty="0"/>
                  <a:t> ,  így  f egyenlete:  </a:t>
                </a:r>
                <a14:m>
                  <m:oMath xmlns:m="http://schemas.openxmlformats.org/officeDocument/2006/math">
                    <m:r>
                      <a:rPr lang="hu-HU" sz="1600" i="1"/>
                      <m:t>𝑦</m:t>
                    </m:r>
                    <m:r>
                      <a:rPr lang="hu-HU" sz="1600" i="1"/>
                      <m:t>=</m:t>
                    </m:r>
                    <m:f>
                      <m:fPr>
                        <m:ctrlPr>
                          <a:rPr lang="hu-HU" sz="1600" i="1"/>
                        </m:ctrlPr>
                      </m:fPr>
                      <m:num>
                        <m:r>
                          <a:rPr lang="hu-HU" sz="1600" i="1"/>
                          <m:t>1</m:t>
                        </m:r>
                      </m:num>
                      <m:den>
                        <m:r>
                          <a:rPr lang="hu-HU" sz="1600" i="1"/>
                          <m:t>3</m:t>
                        </m:r>
                      </m:den>
                    </m:f>
                  </m:oMath>
                </a14:m>
                <a:r>
                  <a:rPr lang="hu-HU" sz="1600" dirty="0"/>
                  <a:t> , ami lehetetlen, mert A és B koordinátáinak számtani közepe az F </a:t>
                </a:r>
                <a:r>
                  <a:rPr lang="hu-HU" sz="1600" dirty="0" smtClean="0"/>
                  <a:t>koordinátái.</a:t>
                </a:r>
                <a:br>
                  <a:rPr lang="hu-HU" sz="1600" dirty="0" smtClean="0"/>
                </a:br>
                <a:r>
                  <a:rPr lang="hu-HU" sz="1600" dirty="0" smtClean="0"/>
                  <a:t>ha </a:t>
                </a:r>
                <a14:m>
                  <m:oMath xmlns:m="http://schemas.openxmlformats.org/officeDocument/2006/math">
                    <m:r>
                      <a:rPr lang="hu-HU" sz="1600" i="1"/>
                      <m:t>𝑎</m:t>
                    </m:r>
                    <m:r>
                      <a:rPr lang="hu-HU" sz="1600" i="1"/>
                      <m:t>≠0,  </m:t>
                    </m:r>
                    <m:r>
                      <a:rPr lang="hu-HU" sz="1600" i="1"/>
                      <m:t>𝑎𝑘𝑘𝑜𝑟</m:t>
                    </m:r>
                    <m:r>
                      <a:rPr lang="hu-HU" sz="1600" i="1"/>
                      <m:t> </m:t>
                    </m:r>
                    <m:rad>
                      <m:radPr>
                        <m:degHide m:val="on"/>
                        <m:ctrlPr>
                          <a:rPr lang="hu-HU" sz="1600" i="1"/>
                        </m:ctrlPr>
                      </m:radPr>
                      <m:deg/>
                      <m:e>
                        <m:r>
                          <a:rPr lang="hu-HU" sz="1600" i="1"/>
                          <m:t>5</m:t>
                        </m:r>
                      </m:e>
                    </m:rad>
                    <m:r>
                      <a:rPr lang="hu-HU" sz="1600" i="1"/>
                      <m:t>=</m:t>
                    </m:r>
                    <m:f>
                      <m:fPr>
                        <m:ctrlPr>
                          <a:rPr lang="hu-HU" sz="1600" i="1"/>
                        </m:ctrlPr>
                      </m:fPr>
                      <m:num>
                        <m:r>
                          <a:rPr lang="hu-HU" sz="1600" i="1"/>
                          <m:t>𝑐</m:t>
                        </m:r>
                        <m:r>
                          <a:rPr lang="hu-HU" sz="1600" i="1"/>
                          <m:t>−</m:t>
                        </m:r>
                        <m:f>
                          <m:fPr>
                            <m:ctrlPr>
                              <a:rPr lang="hu-HU" sz="1600" i="1"/>
                            </m:ctrlPr>
                          </m:fPr>
                          <m:num>
                            <m:r>
                              <a:rPr lang="hu-HU" sz="1600" i="1"/>
                              <m:t>𝑏</m:t>
                            </m:r>
                          </m:num>
                          <m:den>
                            <m:r>
                              <a:rPr lang="hu-HU" sz="1600" i="1"/>
                              <m:t>3</m:t>
                            </m:r>
                          </m:den>
                        </m:f>
                      </m:num>
                      <m:den>
                        <m:r>
                          <a:rPr lang="hu-HU" sz="1600" i="1"/>
                          <m:t>𝑎</m:t>
                        </m:r>
                      </m:den>
                    </m:f>
                    <m:r>
                      <a:rPr lang="hu-HU" sz="1600" i="1"/>
                      <m:t> , </m:t>
                    </m:r>
                  </m:oMath>
                </a14:m>
                <a:r>
                  <a:rPr lang="hu-HU" sz="1600" dirty="0"/>
                  <a:t>ami szintén ellentmondás, mert a baloldal irracionális, a jobb oldal racionális szám. </a:t>
                </a:r>
                <a14:m>
                  <m:oMath xmlns:m="http://schemas.openxmlformats.org/officeDocument/2006/math">
                    <m:r>
                      <a:rPr lang="hu-HU" sz="1600" i="1"/>
                      <m:t>∎</m:t>
                    </m:r>
                  </m:oMath>
                </a14:m>
                <a:r>
                  <a:rPr lang="hu-HU" sz="1600" dirty="0"/>
                  <a:t> </a:t>
                </a:r>
              </a:p>
              <a:p>
                <a:pPr marL="357188" lvl="0" indent="-357188">
                  <a:buNone/>
                </a:pPr>
                <a:r>
                  <a:rPr lang="hu-HU" sz="1600" dirty="0" smtClean="0"/>
                  <a:t>2. </a:t>
                </a:r>
                <a:r>
                  <a:rPr lang="hu-HU" sz="1600" dirty="0"/>
                  <a:t>megoldás </a:t>
                </a:r>
                <a:r>
                  <a:rPr lang="hu-HU" sz="1600" dirty="0" smtClean="0"/>
                  <a:t>vázlata</a:t>
                </a:r>
                <a:br>
                  <a:rPr lang="hu-HU" sz="1600" dirty="0" smtClean="0"/>
                </a:br>
                <a:r>
                  <a:rPr lang="hu-HU" sz="1600" dirty="0" smtClean="0"/>
                  <a:t>A </a:t>
                </a:r>
                <a:r>
                  <a:rPr lang="hu-HU" sz="1600" dirty="0"/>
                  <a:t>K középpontú körök egyenlete: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d>
                          <m:dPr>
                            <m:ctrlPr>
                              <a:rPr lang="hu-HU" sz="1600" i="1"/>
                            </m:ctrlPr>
                          </m:dPr>
                          <m:e>
                            <m:r>
                              <a:rPr lang="hu-HU" sz="1600" i="1"/>
                              <m:t>𝑥</m:t>
                            </m:r>
                            <m:r>
                              <a:rPr lang="hu-HU" sz="1600" i="1"/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hu-HU" sz="1600" i="1"/>
                                </m:ctrlPr>
                              </m:radPr>
                              <m:deg/>
                              <m:e>
                                <m:r>
                                  <a:rPr lang="hu-HU" sz="1600" i="1"/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1600" i="1"/>
                          <m:t>2</m:t>
                        </m:r>
                      </m:sup>
                    </m:sSup>
                    <m:r>
                      <a:rPr lang="hu-HU" sz="1600" i="1"/>
                      <m:t>+</m:t>
                    </m:r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d>
                          <m:dPr>
                            <m:ctrlPr>
                              <a:rPr lang="hu-HU" sz="1600" i="1"/>
                            </m:ctrlPr>
                          </m:dPr>
                          <m:e>
                            <m:r>
                              <a:rPr lang="hu-HU" sz="1600" i="1"/>
                              <m:t>𝑦</m:t>
                            </m:r>
                            <m:r>
                              <a:rPr lang="hu-HU" sz="1600" i="1"/>
                              <m:t>−</m:t>
                            </m:r>
                            <m:f>
                              <m:fPr>
                                <m:ctrlPr>
                                  <a:rPr lang="hu-HU" sz="1600" i="1"/>
                                </m:ctrlPr>
                              </m:fPr>
                              <m:num>
                                <m:r>
                                  <a:rPr lang="hu-HU" sz="1600" i="1"/>
                                  <m:t>1</m:t>
                                </m:r>
                              </m:num>
                              <m:den>
                                <m:r>
                                  <a:rPr lang="hu-HU" sz="1600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600" i="1"/>
                          <m:t>2</m:t>
                        </m:r>
                      </m:sup>
                    </m:sSup>
                    <m:r>
                      <a:rPr lang="hu-HU" sz="1600" i="1"/>
                      <m:t>=</m:t>
                    </m:r>
                    <m:sSup>
                      <m:sSupPr>
                        <m:ctrlPr>
                          <a:rPr lang="hu-HU" sz="1600" i="1"/>
                        </m:ctrlPr>
                      </m:sSupPr>
                      <m:e>
                        <m:r>
                          <a:rPr lang="hu-HU" sz="1600" i="1"/>
                          <m:t>𝑟</m:t>
                        </m:r>
                      </m:e>
                      <m:sup>
                        <m:r>
                          <a:rPr lang="hu-HU" sz="1600" i="1"/>
                          <m:t>2</m:t>
                        </m:r>
                      </m:sup>
                    </m:sSup>
                  </m:oMath>
                </a14:m>
                <a:r>
                  <a:rPr lang="hu-HU" sz="1600" dirty="0"/>
                  <a:t>, a rá illeszkedő két rácspont: </a:t>
                </a:r>
                <a14:m>
                  <m:oMath xmlns:m="http://schemas.openxmlformats.org/officeDocument/2006/math">
                    <m:r>
                      <a:rPr lang="hu-HU" sz="1600" i="1"/>
                      <m:t>𝐴</m:t>
                    </m:r>
                    <m:d>
                      <m:dPr>
                        <m:ctrlPr>
                          <a:rPr lang="hu-HU" sz="1600" i="1"/>
                        </m:ctrlPr>
                      </m:dPr>
                      <m:e>
                        <m:sSub>
                          <m:sSubPr>
                            <m:ctrlPr>
                              <a:rPr lang="hu-HU" sz="1600" i="1"/>
                            </m:ctrlPr>
                          </m:sSubPr>
                          <m:e>
                            <m:r>
                              <a:rPr lang="hu-HU" sz="1600" i="1"/>
                              <m:t>𝑥</m:t>
                            </m:r>
                          </m:e>
                          <m:sub>
                            <m:r>
                              <a:rPr lang="hu-HU" sz="1600" i="1"/>
                              <m:t>1</m:t>
                            </m:r>
                          </m:sub>
                        </m:sSub>
                        <m:r>
                          <a:rPr lang="hu-HU" sz="1600" i="1"/>
                          <m:t>;</m:t>
                        </m:r>
                        <m:sSub>
                          <m:sSubPr>
                            <m:ctrlPr>
                              <a:rPr lang="hu-HU" sz="1600" i="1"/>
                            </m:ctrlPr>
                          </m:sSubPr>
                          <m:e>
                            <m:r>
                              <a:rPr lang="hu-HU" sz="1600" i="1"/>
                              <m:t>𝑦</m:t>
                            </m:r>
                          </m:e>
                          <m:sub>
                            <m:r>
                              <a:rPr lang="hu-HU" sz="1600" i="1"/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1600" dirty="0"/>
                  <a:t> és </a:t>
                </a:r>
                <a14:m>
                  <m:oMath xmlns:m="http://schemas.openxmlformats.org/officeDocument/2006/math">
                    <m:r>
                      <a:rPr lang="hu-HU" sz="1600" i="1"/>
                      <m:t>𝐵</m:t>
                    </m:r>
                    <m:d>
                      <m:dPr>
                        <m:ctrlPr>
                          <a:rPr lang="hu-HU" sz="1600" i="1"/>
                        </m:ctrlPr>
                      </m:dPr>
                      <m:e>
                        <m:sSub>
                          <m:sSubPr>
                            <m:ctrlPr>
                              <a:rPr lang="hu-HU" sz="1600" i="1"/>
                            </m:ctrlPr>
                          </m:sSubPr>
                          <m:e>
                            <m:r>
                              <a:rPr lang="hu-HU" sz="1600" i="1"/>
                              <m:t>𝑥</m:t>
                            </m:r>
                          </m:e>
                          <m:sub>
                            <m:r>
                              <a:rPr lang="hu-HU" sz="1600" i="1"/>
                              <m:t>2</m:t>
                            </m:r>
                          </m:sub>
                        </m:sSub>
                        <m:r>
                          <a:rPr lang="hu-HU" sz="1600" i="1"/>
                          <m:t>;</m:t>
                        </m:r>
                        <m:sSub>
                          <m:sSubPr>
                            <m:ctrlPr>
                              <a:rPr lang="hu-HU" sz="1600" i="1"/>
                            </m:ctrlPr>
                          </m:sSubPr>
                          <m:e>
                            <m:r>
                              <a:rPr lang="hu-HU" sz="1600" i="1"/>
                              <m:t>𝑦</m:t>
                            </m:r>
                          </m:e>
                          <m:sub>
                            <m:r>
                              <a:rPr lang="hu-HU" sz="1600" i="1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1600" dirty="0"/>
                  <a:t>, ahol minden koordináta egész szám. Ezeket a körök egyenletébe helyettesítve, a kapott egyenletrendszerből r-t kiküszöbölve, a műveletek elvégzése után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600" i="1"/>
                        </m:ctrlPr>
                      </m:radPr>
                      <m:deg/>
                      <m:e>
                        <m:r>
                          <a:rPr lang="hu-HU" sz="1600" i="1"/>
                          <m:t>5</m:t>
                        </m:r>
                      </m:e>
                    </m:rad>
                    <m:r>
                      <a:rPr lang="hu-HU" sz="1600" i="1"/>
                      <m:t>−</m:t>
                    </m:r>
                    <m:r>
                      <a:rPr lang="hu-HU" sz="1600" i="1"/>
                      <m:t>𝑟𝑒</m:t>
                    </m:r>
                  </m:oMath>
                </a14:m>
                <a:r>
                  <a:rPr lang="hu-HU" sz="1600" dirty="0"/>
                  <a:t> rendezve ellentmondásra jutunk. </a:t>
                </a:r>
                <a14:m>
                  <m:oMath xmlns:m="http://schemas.openxmlformats.org/officeDocument/2006/math">
                    <m:r>
                      <a:rPr lang="hu-HU" sz="1600" i="1"/>
                      <m:t>∎</m:t>
                    </m:r>
                  </m:oMath>
                </a14:m>
                <a:endParaRPr lang="hu-HU" sz="1600" dirty="0"/>
              </a:p>
              <a:p>
                <a:pPr mar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sz="1600" dirty="0">
                  <a:ea typeface="Calibri"/>
                  <a:cs typeface="Times New Roman"/>
                </a:endParaRPr>
              </a:p>
              <a:p>
                <a:pPr marL="0"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hu-HU" altLang="hu-HU" sz="1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hu-HU" sz="22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02247"/>
                <a:ext cx="8712968" cy="6067113"/>
              </a:xfrm>
              <a:blipFill rotWithShape="1">
                <a:blip r:embed="rId2"/>
                <a:stretch>
                  <a:fillRect l="-559" r="-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23710" y="179327"/>
            <a:ext cx="8640960" cy="42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V. GEOMETRIA, KOORDINÁTAGEOMETRIA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pic>
        <p:nvPicPr>
          <p:cNvPr id="6" name="Kép 5" descr="C:\Users\Otthon\Desktop\melleklet\+íbra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" y="2492896"/>
            <a:ext cx="241363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5464" y="1124744"/>
                <a:ext cx="8640960" cy="478539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900" b="1" dirty="0" smtClean="0">
                    <a:ea typeface="Times New Roman"/>
                    <a:cs typeface="Times New Roman"/>
                  </a:rPr>
                  <a:t>VI/1. Két irracionális szám összege, szorzata és hányadosa lehet racionális, de lehet irracionális is.</a:t>
                </a:r>
                <a:endParaRPr lang="hu-HU" sz="29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2900" dirty="0">
                    <a:ea typeface="Times New Roman"/>
                    <a:cs typeface="Times New Roman"/>
                  </a:rPr>
                  <a:t>Írjunk példákat a különböző esetekre!</a:t>
                </a:r>
                <a:endParaRPr lang="hu-HU" sz="29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+5</m:t>
                        </m:r>
                      </m:e>
                    </m: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=7</m:t>
                    </m:r>
                  </m:oMath>
                </a14:m>
                <a:r>
                  <a:rPr lang="hu-HU" dirty="0">
                    <a:ea typeface="Times New Roman"/>
                    <a:cs typeface="Times New Roman"/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e>
                    </m:ra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hu-HU" sz="28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e>
                    </m:ra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36</m:t>
                        </m:r>
                      </m:e>
                    </m:ra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=6</m:t>
                    </m:r>
                  </m:oMath>
                </a14:m>
                <a:r>
                  <a:rPr lang="hu-HU" dirty="0">
                    <a:ea typeface="Times New Roman"/>
                    <a:cs typeface="Times New Roman"/>
                  </a:rPr>
                  <a:t>	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21</m:t>
                        </m:r>
                      </m:e>
                    </m:rad>
                  </m:oMath>
                </a14:m>
                <a:endParaRPr lang="hu-HU" sz="28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ra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</m:oMath>
                </a14:m>
                <a:r>
                  <a:rPr lang="hu-HU" dirty="0">
                    <a:ea typeface="Times New Roman"/>
                    <a:cs typeface="Times New Roman"/>
                  </a:rPr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rad>
                  </m:oMath>
                </a14:m>
                <a:endParaRPr lang="hu-HU" sz="2800" dirty="0">
                  <a:ea typeface="Calibri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𝑙𝑔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2+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𝑙𝑔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5=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𝑙𝑔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10=2</m:t>
                    </m:r>
                  </m:oMath>
                </a14:m>
                <a:r>
                  <a:rPr lang="hu-HU" dirty="0">
                    <a:ea typeface="Times New Roman"/>
                    <a:cs typeface="Times New Roman"/>
                  </a:rPr>
                  <a:t>				</a:t>
                </a:r>
                <a14:m>
                  <m:oMath xmlns:m="http://schemas.openxmlformats.org/officeDocument/2006/math"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𝑙𝑔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2+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𝑙𝑔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11=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𝑙𝑔</m:t>
                    </m:r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22</m:t>
                    </m:r>
                  </m:oMath>
                </a14:m>
                <a:endParaRPr lang="hu-HU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=−1</m:t>
                    </m:r>
                  </m:oMath>
                </a14:m>
                <a:r>
                  <a:rPr lang="hu-HU" dirty="0">
                    <a:ea typeface="Times New Roman"/>
                    <a:cs typeface="Times New Roman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</m:oMath>
                </a14:m>
                <a:endParaRPr lang="hu-HU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cos</m:t>
                            </m:r>
                          </m:e>
                          <m:sup>
                            <m:r>
                              <a:rPr lang="hu-H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p>
                          <m:sSup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30</m:t>
                            </m:r>
                          </m:e>
                          <m:sup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∘</m:t>
                            </m:r>
                          </m:sup>
                        </m:sSup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hu-H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hu-H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hu-H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type m:val="li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dirty="0">
                    <a:ea typeface="Times New Roman"/>
                    <a:cs typeface="Times New Roman"/>
                  </a:rPr>
                  <a:t>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45</m:t>
                            </m:r>
                          </m:e>
                          <m:sup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∘</m:t>
                            </m:r>
                          </m:sup>
                        </m:sSup>
                      </m:e>
                    </m:func>
                    <m:func>
                      <m:func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30</m:t>
                            </m:r>
                          </m:e>
                          <m:sup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∘</m:t>
                            </m:r>
                          </m:sup>
                        </m:sSup>
                      </m:e>
                    </m:func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hu-H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hu-H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type m:val="lin"/>
                        <m:ctrlP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hu-H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hu-HU" sz="2800" dirty="0">
                  <a:ea typeface="Calibri"/>
                  <a:cs typeface="Times New Roman"/>
                </a:endParaRP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464" y="1124744"/>
                <a:ext cx="8640960" cy="4785395"/>
              </a:xfrm>
              <a:blipFill rotWithShape="1">
                <a:blip r:embed="rId2"/>
                <a:stretch>
                  <a:fillRect l="-635" t="-892" r="-5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51520" y="557808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VI. MŰVELETEK AZ IRRACIONÁLIS SZÁMOK HALMAZÁN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6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13803"/>
                <a:ext cx="8640960" cy="576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VI/2.Bizonyítsuk </a:t>
                </a:r>
                <a:r>
                  <a:rPr lang="hu-HU" sz="1800" b="1" dirty="0">
                    <a:ea typeface="Times New Roman"/>
                    <a:cs typeface="Times New Roman"/>
                  </a:rPr>
                  <a:t>be, hogy egy racionális és egy irracionális szám összege, különbsége szorzata és hányadosa irracionális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>
                    <a:ea typeface="Times New Roman"/>
                    <a:cs typeface="Times New Roman"/>
                  </a:rPr>
                  <a:t>VI/3. Döntsük el, melyik igaz, melyik hamis az állítások közül! Döntésünket  indokoljuk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 olyan racionális és irracionális szám, melyek összege racionális.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Minden irracionális és nem nulla racionális szám hányadosa irracionális.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Bármely két irracionális szám különbsége irracionális.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Lehet-e két irracionális szám összege és szorzata egyszerre racionális?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Vannak-e olyan x,y irracionális számok, hogy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sup>
                    </m:sSup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ℚ</m:t>
                    </m:r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?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 smtClean="0">
                    <a:ea typeface="Times New Roman"/>
                    <a:cs typeface="Times New Roman"/>
                  </a:rPr>
                  <a:t>Bármely </a:t>
                </a:r>
                <a:r>
                  <a:rPr lang="hu-HU" sz="1600" dirty="0">
                    <a:ea typeface="Times New Roman"/>
                    <a:cs typeface="Times New Roman"/>
                  </a:rPr>
                  <a:t>két racionális szám között van racionális szám.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Tetszőleges két irracionális szám között mindig található irracionális szám.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 5 után következő első irracionális szám.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, (vagy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1600">
                                <a:latin typeface="Cambria Math"/>
                                <a:ea typeface="Calibri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hu-HU" sz="1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vagy </a:t>
                </a:r>
                <a14:m>
                  <m:oMath xmlns:m="http://schemas.openxmlformats.org/officeDocument/2006/math"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𝜋</m:t>
                    </m:r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….) után következő első irracionális szám.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hu-HU" sz="1600" i="1">
                            <a:latin typeface="Cambria Math"/>
                            <a:ea typeface="Times New Roman"/>
                            <a:cs typeface="Times New Roman"/>
                          </a:rPr>
                          <m:t>2 </m:t>
                        </m:r>
                      </m:e>
                    </m:rad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 (</m:t>
                    </m:r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𝑣𝑎𝑔𝑦</m:t>
                    </m:r>
                    <m:r>
                      <a:rPr lang="hu-HU" sz="1600" i="1">
                        <a:latin typeface="Cambria Math"/>
                        <a:ea typeface="Times New Roman"/>
                        <a:cs typeface="Times New Roman"/>
                      </a:rPr>
                      <m:t>…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előző mintájára) után következő első racionális szám.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 legkisebb pozitív irracionális szám.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lvl="1" algn="just">
                  <a:lnSpc>
                    <a:spcPct val="115000"/>
                  </a:lnSpc>
                  <a:spcAft>
                    <a:spcPts val="1000"/>
                  </a:spcAft>
                  <a:buFont typeface="Wingdings"/>
                  <a:buChar char=""/>
                </a:pPr>
                <a:r>
                  <a:rPr lang="hu-HU" sz="1600" dirty="0">
                    <a:ea typeface="Times New Roman"/>
                    <a:cs typeface="Times New Roman"/>
                  </a:rPr>
                  <a:t>Van legnagyobb irracionális szám</a:t>
                </a:r>
                <a:r>
                  <a:rPr lang="hu-HU" sz="1600" dirty="0" smtClean="0">
                    <a:ea typeface="Times New Roman"/>
                    <a:cs typeface="Times New Roman"/>
                  </a:rPr>
                  <a:t>.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b="1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13803"/>
                <a:ext cx="8640960" cy="5760640"/>
              </a:xfrm>
              <a:blipFill rotWithShape="1">
                <a:blip r:embed="rId2"/>
                <a:stretch>
                  <a:fillRect l="-564" t="-106" r="-5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/>
          <p:cNvSpPr txBox="1">
            <a:spLocks/>
          </p:cNvSpPr>
          <p:nvPr/>
        </p:nvSpPr>
        <p:spPr>
          <a:xfrm>
            <a:off x="266405" y="332656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VI. MŰVELETEK AZ IRRACIONÁLIS SZÁMOK HALMAZÁN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7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13803"/>
            <a:ext cx="8640960" cy="57606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hu-HU" sz="1800" b="1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hu-HU" sz="1800" dirty="0">
              <a:ea typeface="Calibri"/>
              <a:cs typeface="Times New Roman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66405" y="332656"/>
            <a:ext cx="8640960" cy="3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u="sng" dirty="0" smtClean="0">
                <a:solidFill>
                  <a:srgbClr val="C00000"/>
                </a:solidFill>
              </a:rPr>
              <a:t>VI. MŰVELETEK AZ IRRACIONÁLIS SZÁMOK HALMAZÁN</a:t>
            </a:r>
            <a:endParaRPr lang="hu-HU" sz="18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áblázat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4939488"/>
                  </p:ext>
                </p:extLst>
              </p:nvPr>
            </p:nvGraphicFramePr>
            <p:xfrm>
              <a:off x="323528" y="1772817"/>
              <a:ext cx="8424936" cy="4680518"/>
            </p:xfrm>
            <a:graphic>
              <a:graphicData uri="http://schemas.openxmlformats.org/drawingml/2006/table">
                <a:tbl>
                  <a:tblPr firstRow="1" firstCol="1" bandRow="1">
                    <a:tableStyleId>{E8B1032C-EA38-4F05-BA0D-38AFFFC7BED3}</a:tableStyleId>
                  </a:tblPr>
                  <a:tblGrid>
                    <a:gridCol w="2551128"/>
                    <a:gridCol w="2937513"/>
                    <a:gridCol w="2936295"/>
                  </a:tblGrid>
                  <a:tr h="4566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 </a:t>
                          </a:r>
                          <a:endParaRPr lang="hu-H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24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hu-HU" sz="24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ℚ</m:t>
                              </m:r>
                            </m:oMath>
                          </a14:m>
                          <a:endParaRPr lang="hu-HU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u-HU" sz="240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</a:rPr>
                                      <m:t>ℚ</m:t>
                                    </m:r>
                                  </m:e>
                                  <m:sup>
                                    <m:r>
                                      <a:rPr lang="hu-HU" sz="24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tört alak</a:t>
                          </a:r>
                          <a:endParaRPr lang="hu-H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felírható két egész hányadosaként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nem írható fel két egész hányadosaként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tizedestört alak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szakaszos végtelen 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nem szakaszos végtelen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66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lánctört alak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véges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végtelen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műveletekre vonatkozó zártság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négy alapműveletre nézve zárt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egyik alapműveletre sem zárt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számosság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megszámlálhatóan végtelen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kontinuum </a:t>
                          </a:r>
                          <a:r>
                            <a:rPr lang="hu-HU" sz="1800" dirty="0" err="1">
                              <a:effectLst/>
                            </a:rPr>
                            <a:t>számosságú</a:t>
                          </a:r>
                          <a:endParaRPr lang="hu-H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áblázat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4939488"/>
                  </p:ext>
                </p:extLst>
              </p:nvPr>
            </p:nvGraphicFramePr>
            <p:xfrm>
              <a:off x="323528" y="1772817"/>
              <a:ext cx="8424936" cy="4680518"/>
            </p:xfrm>
            <a:graphic>
              <a:graphicData uri="http://schemas.openxmlformats.org/drawingml/2006/table">
                <a:tbl>
                  <a:tblPr firstRow="1" firstCol="1" bandRow="1">
                    <a:tableStyleId>{E8B1032C-EA38-4F05-BA0D-38AFFFC7BED3}</a:tableStyleId>
                  </a:tblPr>
                  <a:tblGrid>
                    <a:gridCol w="2551128"/>
                    <a:gridCol w="2937513"/>
                    <a:gridCol w="2936295"/>
                  </a:tblGrid>
                  <a:tr h="4566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 </a:t>
                          </a:r>
                          <a:endParaRPr lang="hu-H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722" t="-1333" r="-100207" b="-9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6722" t="-1333" r="-207" b="-924000"/>
                          </a:stretch>
                        </a:blipFill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tört alak</a:t>
                          </a:r>
                          <a:endParaRPr lang="hu-H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felírható két egész hányadosaként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nem írható fel két egész hányadosaként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tizedestört alak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szakaszos végtelen 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nem szakaszos végtelen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66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lánctört alak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véges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végtelen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műveletekre vonatkozó zártság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négy alapműveletre nézve zárt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egyik alapműveletre sem zárt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94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számosság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megszámlálhatóan végtelen</a:t>
                          </a:r>
                          <a:endParaRPr lang="hu-H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kontinuum </a:t>
                          </a:r>
                          <a:r>
                            <a:rPr lang="hu-HU" sz="1800" dirty="0" err="1">
                              <a:effectLst/>
                            </a:rPr>
                            <a:t>számosságú</a:t>
                          </a:r>
                          <a:endParaRPr lang="hu-H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405" y="951111"/>
            <a:ext cx="8482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VI/4. Állítsuk párhuzamba a racionális és irracionális számok halmazára vonatkozó főbb ismereteket!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9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Rövid elméleti háttér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4" y="1124744"/>
            <a:ext cx="74827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2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 smtClean="0">
                <a:ea typeface="Times New Roman"/>
                <a:cs typeface="Times New Roman"/>
              </a:rPr>
              <a:t>Az előadás célja</a:t>
            </a:r>
            <a:r>
              <a:rPr lang="hu-HU" sz="2000" dirty="0">
                <a:ea typeface="Times New Roman"/>
                <a:cs typeface="Times New Roman"/>
              </a:rPr>
              <a:t>: ráirányítani a figyelmet a matematika órákon adódó lehetőségekre és az eddigiekben is előforduló példák, feladatok nyújtotta lehetőségek kihasználására az irracionális számok szempontjából</a:t>
            </a:r>
            <a:r>
              <a:rPr lang="hu-HU" sz="2000" dirty="0" smtClean="0"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ea typeface="Times New Roman"/>
                <a:cs typeface="Times New Roman"/>
              </a:rPr>
              <a:t>Az irracionális számokkal való sokoldalú foglalkozás a </a:t>
            </a:r>
            <a:r>
              <a:rPr lang="hu-HU" sz="2000" b="1" dirty="0">
                <a:ea typeface="Times New Roman"/>
                <a:cs typeface="Times New Roman"/>
              </a:rPr>
              <a:t>fejlesztendő kompetencia-területek</a:t>
            </a:r>
            <a:r>
              <a:rPr lang="hu-HU" sz="2000" dirty="0">
                <a:ea typeface="Times New Roman"/>
                <a:cs typeface="Times New Roman"/>
              </a:rPr>
              <a:t> közül a fejlett fogalmi gondolkodást, a fogalomrendszer kiépítési és fejlesztési képességet, </a:t>
            </a:r>
            <a:r>
              <a:rPr lang="hu-HU" sz="2000" b="1" dirty="0">
                <a:ea typeface="Times New Roman"/>
                <a:cs typeface="Times New Roman"/>
              </a:rPr>
              <a:t>feladataival</a:t>
            </a:r>
            <a:r>
              <a:rPr lang="hu-HU" sz="2000" dirty="0">
                <a:ea typeface="Times New Roman"/>
                <a:cs typeface="Times New Roman"/>
              </a:rPr>
              <a:t> az ismeretek megszerzését és alkalmazását, valamint a </a:t>
            </a:r>
            <a:r>
              <a:rPr lang="hu-HU" sz="2000" b="1" dirty="0">
                <a:ea typeface="Times New Roman"/>
                <a:cs typeface="Times New Roman"/>
              </a:rPr>
              <a:t>bizonyítási képesség</a:t>
            </a:r>
            <a:r>
              <a:rPr lang="hu-HU" sz="2000" dirty="0">
                <a:ea typeface="Times New Roman"/>
                <a:cs typeface="Times New Roman"/>
              </a:rPr>
              <a:t> </a:t>
            </a:r>
            <a:r>
              <a:rPr lang="hu-HU" sz="2000" b="1" dirty="0">
                <a:ea typeface="Times New Roman"/>
                <a:cs typeface="Times New Roman"/>
              </a:rPr>
              <a:t>fejlődését</a:t>
            </a:r>
            <a:r>
              <a:rPr lang="hu-HU" sz="2000" dirty="0">
                <a:ea typeface="Times New Roman"/>
                <a:cs typeface="Times New Roman"/>
              </a:rPr>
              <a:t> egyaránt szolgálja. (Szembe kell menni az utóbbi évek egyik fő igénytelenségével, a bizonyítások hanyagolásával</a:t>
            </a:r>
            <a:r>
              <a:rPr lang="hu-HU" sz="2000" dirty="0" smtClean="0">
                <a:ea typeface="Times New Roman"/>
                <a:cs typeface="Times New Roman"/>
              </a:rPr>
              <a:t>!)</a:t>
            </a:r>
            <a:endParaRPr lang="hu-HU" sz="2000" dirty="0">
              <a:ea typeface="Calibri"/>
              <a:cs typeface="Times New Roman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3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hu-HU" dirty="0"/>
              <a:t>Irodalomjegyzék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defTabSz="5400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a typeface="Times New Roman"/>
                <a:cs typeface="Times New Roman"/>
              </a:rPr>
              <a:t>•</a:t>
            </a:r>
            <a:r>
              <a:rPr lang="hu-HU" sz="2600" dirty="0">
                <a:ea typeface="Times New Roman"/>
                <a:cs typeface="Times New Roman"/>
              </a:rPr>
              <a:t>	Az utóbbi 40 év magyarországi középiskolai matematika tankönyvei </a:t>
            </a:r>
            <a:r>
              <a:rPr lang="hu-HU" sz="2600" dirty="0" smtClean="0">
                <a:ea typeface="Times New Roman"/>
                <a:cs typeface="Times New Roman"/>
              </a:rPr>
              <a:t>	és 	feladatgyűjteményei</a:t>
            </a:r>
            <a:endParaRPr lang="hu-HU" sz="2600" dirty="0">
              <a:ea typeface="Calibri"/>
              <a:cs typeface="Times New Roman"/>
            </a:endParaRPr>
          </a:p>
          <a:p>
            <a:pPr marL="0" indent="0" defTabSz="5400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600" dirty="0">
                <a:ea typeface="Times New Roman"/>
                <a:cs typeface="Times New Roman"/>
              </a:rPr>
              <a:t>•	Ambrus András: Bevezetés a matematika-didaktikába  /ELTE Eötvös </a:t>
            </a:r>
            <a:r>
              <a:rPr lang="hu-HU" sz="2600" dirty="0" smtClean="0">
                <a:ea typeface="Times New Roman"/>
                <a:cs typeface="Times New Roman"/>
              </a:rPr>
              <a:t>	Kiadó</a:t>
            </a:r>
            <a:r>
              <a:rPr lang="hu-HU" sz="2600" dirty="0">
                <a:ea typeface="Times New Roman"/>
                <a:cs typeface="Times New Roman"/>
              </a:rPr>
              <a:t>, Bp., 1995./</a:t>
            </a:r>
            <a:endParaRPr lang="hu-HU" sz="2600" dirty="0">
              <a:ea typeface="Calibri"/>
              <a:cs typeface="Times New Roman"/>
            </a:endParaRPr>
          </a:p>
          <a:p>
            <a:pPr marL="0" indent="0" defTabSz="5400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600" dirty="0">
                <a:ea typeface="Times New Roman"/>
                <a:cs typeface="Times New Roman"/>
              </a:rPr>
              <a:t>•	A tanulók tevékenységének tervezése és irányítása a középiskolában </a:t>
            </a:r>
            <a:r>
              <a:rPr lang="hu-HU" sz="2600" dirty="0" smtClean="0">
                <a:ea typeface="Times New Roman"/>
                <a:cs typeface="Times New Roman"/>
              </a:rPr>
              <a:t>	I-VII</a:t>
            </a:r>
            <a:r>
              <a:rPr lang="hu-HU" sz="2600" dirty="0">
                <a:ea typeface="Times New Roman"/>
                <a:cs typeface="Times New Roman"/>
              </a:rPr>
              <a:t>. /Megyesi László - Peller József - </a:t>
            </a:r>
            <a:r>
              <a:rPr lang="hu-HU" sz="2600" dirty="0" err="1">
                <a:ea typeface="Times New Roman"/>
                <a:cs typeface="Times New Roman"/>
              </a:rPr>
              <a:t>Rédling</a:t>
            </a:r>
            <a:r>
              <a:rPr lang="hu-HU" sz="2600" dirty="0">
                <a:ea typeface="Times New Roman"/>
                <a:cs typeface="Times New Roman"/>
              </a:rPr>
              <a:t> Elemér; Műszaki Kiadó, </a:t>
            </a:r>
            <a:r>
              <a:rPr lang="hu-HU" sz="2600" dirty="0" smtClean="0">
                <a:ea typeface="Times New Roman"/>
                <a:cs typeface="Times New Roman"/>
              </a:rPr>
              <a:t>	Bp</a:t>
            </a:r>
            <a:r>
              <a:rPr lang="hu-HU" sz="2600" dirty="0">
                <a:ea typeface="Times New Roman"/>
                <a:cs typeface="Times New Roman"/>
              </a:rPr>
              <a:t>., 1982-1990./</a:t>
            </a:r>
            <a:endParaRPr lang="hu-HU" sz="2600" dirty="0">
              <a:ea typeface="Calibri"/>
              <a:cs typeface="Times New Roman"/>
            </a:endParaRPr>
          </a:p>
          <a:p>
            <a:pPr marL="0" indent="0" defTabSz="5400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600" dirty="0" smtClean="0">
                <a:ea typeface="Times New Roman"/>
                <a:cs typeface="Times New Roman"/>
              </a:rPr>
              <a:t>•</a:t>
            </a:r>
            <a:r>
              <a:rPr lang="hu-HU" sz="2600" dirty="0">
                <a:ea typeface="Times New Roman"/>
                <a:cs typeface="Times New Roman"/>
              </a:rPr>
              <a:t>	Fehér János: Bevezetés az algebrába és számelméletbe /JPTE, Pécs, </a:t>
            </a:r>
            <a:r>
              <a:rPr lang="hu-HU" sz="2600" dirty="0" smtClean="0">
                <a:ea typeface="Times New Roman"/>
                <a:cs typeface="Times New Roman"/>
              </a:rPr>
              <a:t>	1995</a:t>
            </a:r>
            <a:r>
              <a:rPr lang="hu-HU" sz="2600" dirty="0">
                <a:ea typeface="Times New Roman"/>
                <a:cs typeface="Times New Roman"/>
              </a:rPr>
              <a:t>./</a:t>
            </a:r>
            <a:endParaRPr lang="hu-HU" sz="2600" dirty="0">
              <a:ea typeface="Calibri"/>
              <a:cs typeface="Times New Roman"/>
            </a:endParaRPr>
          </a:p>
          <a:p>
            <a:pPr marL="0" indent="0" defTabSz="54000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600" dirty="0">
                <a:ea typeface="Times New Roman"/>
                <a:cs typeface="Times New Roman"/>
              </a:rPr>
              <a:t>•	Peller József: A matematikai ismeretszerzési folyamatról /ELTE Eötvös </a:t>
            </a:r>
            <a:r>
              <a:rPr lang="hu-HU" sz="2600" dirty="0" smtClean="0">
                <a:ea typeface="Times New Roman"/>
                <a:cs typeface="Times New Roman"/>
              </a:rPr>
              <a:t>	Kiadó</a:t>
            </a:r>
            <a:r>
              <a:rPr lang="hu-HU" sz="2600" dirty="0">
                <a:ea typeface="Times New Roman"/>
                <a:cs typeface="Times New Roman"/>
              </a:rPr>
              <a:t>, Bp., 2003./</a:t>
            </a:r>
            <a:endParaRPr lang="hu-HU" sz="2600" dirty="0">
              <a:ea typeface="Calibri"/>
              <a:cs typeface="Times New Roman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3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Köszönöm </a:t>
            </a:r>
            <a:r>
              <a:rPr lang="hu-HU" dirty="0"/>
              <a:t>a figyelmet!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548680"/>
            <a:ext cx="3918181" cy="587727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4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/>
              <a:t>Rövid elméleti háttér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hu-HU" dirty="0" smtClean="0"/>
                  <a:t>Bizonyítási stratégiák és módszerek </a:t>
                </a:r>
                <a:r>
                  <a:rPr lang="hu-HU" dirty="0" smtClean="0"/>
                  <a:t>logikai leírása</a:t>
                </a:r>
              </a:p>
              <a:p>
                <a:pPr marL="0" indent="0" algn="ctr">
                  <a:buNone/>
                </a:pPr>
                <a:r>
                  <a:rPr lang="hu-HU" dirty="0" smtClean="0"/>
                  <a:t>Tétel: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𝑨</m:t>
                    </m:r>
                    <m:r>
                      <a:rPr lang="hu-HU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hu-HU" b="1" i="1" smtClean="0"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endParaRPr lang="hu-HU" b="1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hu-HU" b="1" dirty="0" smtClean="0">
                  <a:ea typeface="Cambria Math"/>
                </a:endParaRPr>
              </a:p>
              <a:p>
                <a:pPr marL="0" indent="0">
                  <a:lnSpc>
                    <a:spcPts val="4200"/>
                  </a:lnSpc>
                  <a:buNone/>
                  <a:tabLst>
                    <a:tab pos="3321050" algn="l"/>
                  </a:tabLst>
                </a:pPr>
                <a:r>
                  <a:rPr lang="hu-HU" sz="2800" dirty="0" smtClean="0"/>
                  <a:t>Bizonyítás </a:t>
                </a:r>
                <a:r>
                  <a:rPr lang="hu-HU" sz="2800" b="1" dirty="0"/>
                  <a:t>szintézissel</a:t>
                </a:r>
                <a:r>
                  <a:rPr lang="hu-HU" sz="28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800" b="0" i="0"/>
                      <m:t>A</m:t>
                    </m:r>
                    <m:r>
                      <a:rPr lang="hu-HU" sz="2800" b="0" i="0"/>
                      <m:t>⟹</m:t>
                    </m:r>
                    <m:sSub>
                      <m:sSubPr>
                        <m:ctrlPr>
                          <a:rPr lang="hu-HU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/>
                          <m:t>A</m:t>
                        </m:r>
                      </m:e>
                      <m:sub>
                        <m:r>
                          <a:rPr lang="hu-HU" sz="2800" b="0" i="0"/>
                          <m:t>1</m:t>
                        </m:r>
                      </m:sub>
                    </m:sSub>
                    <m:r>
                      <a:rPr lang="hu-HU" sz="2800" b="0" i="0"/>
                      <m:t>⟹</m:t>
                    </m:r>
                    <m:sSub>
                      <m:sSubPr>
                        <m:ctrlPr>
                          <a:rPr lang="hu-HU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/>
                          <m:t>A</m:t>
                        </m:r>
                      </m:e>
                      <m:sub>
                        <m:r>
                          <a:rPr lang="hu-HU" sz="2800" b="0" i="0"/>
                          <m:t>2</m:t>
                        </m:r>
                      </m:sub>
                    </m:sSub>
                    <m:r>
                      <a:rPr lang="hu-HU" sz="2800" b="0" i="0"/>
                      <m:t>⟹…⟹</m:t>
                    </m:r>
                    <m:sSub>
                      <m:sSubPr>
                        <m:ctrlPr>
                          <a:rPr lang="hu-HU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/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/>
                          <m:t>n</m:t>
                        </m:r>
                      </m:sub>
                    </m:sSub>
                    <m:r>
                      <a:rPr lang="hu-HU" sz="2800" b="0" i="0"/>
                      <m:t>⟹</m:t>
                    </m:r>
                    <m:r>
                      <m:rPr>
                        <m:sty m:val="p"/>
                      </m:rPr>
                      <a:rPr lang="hu-HU" sz="2800" b="0" i="0"/>
                      <m:t>B</m:t>
                    </m:r>
                  </m:oMath>
                </a14:m>
                <a:endParaRPr lang="hu-HU" sz="2800" dirty="0"/>
              </a:p>
              <a:p>
                <a:pPr marL="0" indent="0">
                  <a:lnSpc>
                    <a:spcPts val="4200"/>
                  </a:lnSpc>
                  <a:buNone/>
                  <a:tabLst>
                    <a:tab pos="3321050" algn="l"/>
                  </a:tabLst>
                </a:pPr>
                <a:r>
                  <a:rPr lang="hu-HU" sz="2800" dirty="0"/>
                  <a:t>Bizonyítás </a:t>
                </a:r>
                <a:r>
                  <a:rPr lang="hu-HU" sz="2800" b="1" dirty="0"/>
                  <a:t>analízissel</a:t>
                </a:r>
                <a:r>
                  <a:rPr lang="hu-HU" sz="2800" dirty="0"/>
                  <a:t>:</a:t>
                </a:r>
                <a:r>
                  <a:rPr lang="hu-HU" sz="28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800" b="0" i="0"/>
                      <m:t>B</m:t>
                    </m:r>
                    <m:r>
                      <a:rPr lang="hu-HU" sz="2800" b="0" i="0"/>
                      <m:t>⟸</m:t>
                    </m:r>
                    <m:sSub>
                      <m:sSubPr>
                        <m:ctrlPr>
                          <a:rPr lang="hu-HU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/>
                          <m:t>B</m:t>
                        </m:r>
                      </m:e>
                      <m:sub>
                        <m:r>
                          <a:rPr lang="hu-HU" sz="2800" b="0" i="0"/>
                          <m:t>1</m:t>
                        </m:r>
                      </m:sub>
                    </m:sSub>
                    <m:r>
                      <a:rPr lang="hu-HU" sz="2800" b="0" i="0"/>
                      <m:t>⟸</m:t>
                    </m:r>
                    <m:sSub>
                      <m:sSubPr>
                        <m:ctrlPr>
                          <a:rPr lang="hu-HU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/>
                          <m:t>B</m:t>
                        </m:r>
                      </m:e>
                      <m:sub>
                        <m:r>
                          <a:rPr lang="hu-HU" sz="2800" b="0" i="0"/>
                          <m:t>2</m:t>
                        </m:r>
                      </m:sub>
                    </m:sSub>
                    <m:r>
                      <a:rPr lang="hu-HU" sz="2800" b="0" i="0"/>
                      <m:t>⟸…⟸</m:t>
                    </m:r>
                    <m:sSub>
                      <m:sSubPr>
                        <m:ctrlPr>
                          <a:rPr lang="hu-HU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800" b="0" i="0"/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/>
                          <m:t>n</m:t>
                        </m:r>
                      </m:sub>
                    </m:sSub>
                    <m:r>
                      <a:rPr lang="hu-HU" sz="2800" b="0" i="0"/>
                      <m:t>⟸</m:t>
                    </m:r>
                    <m:r>
                      <m:rPr>
                        <m:sty m:val="p"/>
                      </m:rPr>
                      <a:rPr lang="hu-HU" sz="2800" b="0" i="0"/>
                      <m:t>A</m:t>
                    </m:r>
                  </m:oMath>
                </a14:m>
                <a:endParaRPr lang="hu-HU" sz="2800" dirty="0" smtClean="0"/>
              </a:p>
              <a:p>
                <a:pPr marL="0" indent="0">
                  <a:lnSpc>
                    <a:spcPts val="4200"/>
                  </a:lnSpc>
                  <a:buNone/>
                </a:pPr>
                <a:r>
                  <a:rPr lang="hu-HU" sz="2800" dirty="0" smtClean="0"/>
                  <a:t>Az </a:t>
                </a:r>
                <a:r>
                  <a:rPr lang="hu-HU" sz="2800" b="1" dirty="0" smtClean="0"/>
                  <a:t>indirekt bizonyítás</a:t>
                </a:r>
                <a:r>
                  <a:rPr lang="hu-HU" sz="2800" dirty="0" smtClean="0"/>
                  <a:t> sémája:</a:t>
                </a:r>
                <a14:m>
                  <m:oMath xmlns:m="http://schemas.openxmlformats.org/officeDocument/2006/math">
                    <m:r>
                      <a:rPr lang="hu-HU" sz="28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hu-HU" sz="2800" smtClean="0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800" b="0" i="0" smtClean="0"/>
                          <m:t>A</m:t>
                        </m:r>
                        <m:r>
                          <a:rPr lang="hu-HU" sz="2800" b="0" i="0" smtClean="0">
                            <a:ea typeface="Cambria Math"/>
                          </a:rPr>
                          <m:t>⋀¬</m:t>
                        </m:r>
                        <m:r>
                          <m:rPr>
                            <m:sty m:val="p"/>
                          </m:rPr>
                          <a:rPr lang="hu-HU" sz="2800" b="0" i="0" smtClean="0"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hu-HU" sz="2800" b="0" i="0" smtClean="0"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hu-HU" sz="2800" smtClean="0"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800" b="0" i="0" smtClean="0">
                            <a:ea typeface="Cambria Math"/>
                          </a:rPr>
                          <m:t>C</m:t>
                        </m:r>
                        <m:r>
                          <a:rPr lang="hu-HU" sz="2800" b="0" i="0" smtClean="0">
                            <a:ea typeface="Cambria Math"/>
                          </a:rPr>
                          <m:t>⋀¬</m:t>
                        </m:r>
                        <m:r>
                          <m:rPr>
                            <m:sty m:val="p"/>
                          </m:rPr>
                          <a:rPr lang="hu-HU" sz="2800" b="0" i="0" smtClean="0">
                            <a:ea typeface="Cambria Math"/>
                          </a:rPr>
                          <m:t>C</m:t>
                        </m:r>
                      </m:e>
                    </m:d>
                  </m:oMath>
                </a14:m>
                <a:endParaRPr lang="hu-HU" sz="2800" dirty="0" smtClean="0"/>
              </a:p>
              <a:p>
                <a:pPr marL="0" indent="0">
                  <a:lnSpc>
                    <a:spcPts val="4200"/>
                  </a:lnSpc>
                  <a:buNone/>
                </a:pPr>
                <a:r>
                  <a:rPr lang="hu-HU" sz="2800" dirty="0" smtClean="0"/>
                  <a:t>A </a:t>
                </a:r>
                <a:r>
                  <a:rPr lang="hu-HU" sz="2800" b="1" dirty="0" smtClean="0"/>
                  <a:t>teljes indukciós bizonyítás </a:t>
                </a:r>
                <a:r>
                  <a:rPr lang="hu-HU" sz="2800" dirty="0" smtClean="0"/>
                  <a:t>sémája:</a:t>
                </a:r>
                <a:r>
                  <a:rPr lang="hu-HU" sz="2800" dirty="0" smtClean="0"/>
                  <a:t/>
                </a:r>
                <a:br>
                  <a:rPr lang="hu-HU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hu-HU" sz="2800" smtClean="0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800" b="0" i="0" smtClean="0"/>
                            <m:t>B</m:t>
                          </m:r>
                          <m:d>
                            <m:dPr>
                              <m:ctrlPr>
                                <a:rPr lang="hu-HU" sz="2800" smtClean="0"/>
                              </m:ctrlPr>
                            </m:dPr>
                            <m:e>
                              <m:r>
                                <a:rPr lang="hu-HU" sz="2800" b="0" i="0" smtClean="0"/>
                                <m:t>1</m:t>
                              </m:r>
                            </m:e>
                          </m:d>
                          <m:r>
                            <a:rPr lang="hu-HU" sz="2800" b="0" i="0" smtClean="0">
                              <a:ea typeface="Cambria Math"/>
                            </a:rPr>
                            <m:t>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smtClean="0"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ea typeface="Cambria Math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hu-HU" sz="2800" smtClean="0"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800" b="0" i="0" smtClean="0">
                                      <a:ea typeface="Cambria Math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hu-HU" sz="2800" b="0" i="0" smtClean="0">
                                  <a:ea typeface="Cambria Math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ea typeface="Cambria Math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hu-HU" sz="2800" smtClean="0"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800" b="0" i="0" smtClean="0">
                                      <a:ea typeface="Cambria Math"/>
                                    </a:rPr>
                                    <m:t>n</m:t>
                                  </m:r>
                                  <m:r>
                                    <a:rPr lang="hu-HU" sz="2800" b="0" i="0" smtClean="0"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hu-HU" sz="2800" b="0" i="0" smtClean="0">
                          <a:ea typeface="Cambria Math"/>
                        </a:rPr>
                        <m:t>→∀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ea typeface="Cambria Math"/>
                        </a:rPr>
                        <m:t>n</m:t>
                      </m:r>
                      <m:r>
                        <a:rPr lang="hu-HU" sz="2800" b="0" i="0" smtClean="0"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ea typeface="Cambria Math"/>
                        </a:rPr>
                        <m:t>re</m:t>
                      </m:r>
                      <m:r>
                        <a:rPr lang="hu-HU" sz="2800" b="0" i="0" smtClean="0"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ea typeface="Cambria Math"/>
                        </a:rPr>
                        <m:t>B</m:t>
                      </m:r>
                      <m:d>
                        <m:dPr>
                          <m:ctrlPr>
                            <a:rPr lang="hu-HU" sz="2800" smtClean="0"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800" b="0" i="0" smtClean="0">
                              <a:ea typeface="Cambria Math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640960" cy="5256584"/>
              </a:xfrm>
              <a:blipFill rotWithShape="1">
                <a:blip r:embed="rId2"/>
                <a:stretch>
                  <a:fillRect l="-1410" t="-15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7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dirty="0"/>
              <a:t>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435280" cy="547260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I. GYÖKFOGALOMMAL </a:t>
                </a:r>
                <a:r>
                  <a:rPr lang="hu-HU" sz="1800" b="1" u="sng" dirty="0">
                    <a:solidFill>
                      <a:srgbClr val="C00000"/>
                    </a:solidFill>
                    <a:ea typeface="Calibri"/>
                    <a:cs typeface="Times New Roman"/>
                  </a:rPr>
                  <a:t>KAPCSOLATOS </a:t>
                </a:r>
                <a:r>
                  <a:rPr lang="hu-HU" sz="1800" b="1" u="sng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FELADATOK</a:t>
                </a:r>
                <a:endParaRPr lang="hu-HU" sz="1800" u="sng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Calibri"/>
                    <a:cs typeface="Times New Roman"/>
                  </a:rPr>
                  <a:t>I/1</a:t>
                </a:r>
                <a:r>
                  <a:rPr lang="hu-HU" sz="1800" b="1" dirty="0">
                    <a:ea typeface="Calibri"/>
                    <a:cs typeface="Times New Roman"/>
                  </a:rPr>
                  <a:t>. Igazoljuk, hogy ha </a:t>
                </a:r>
                <a14:m>
                  <m:oMath xmlns:m="http://schemas.openxmlformats.org/officeDocument/2006/math">
                    <m:r>
                      <a:rPr lang="hu-H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hu-H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𝝐</m:t>
                    </m:r>
                    <m:r>
                      <a:rPr lang="hu-H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hu-HU" sz="18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b="1" dirty="0">
                    <a:ea typeface="Calibri"/>
                    <a:cs typeface="Times New Roman"/>
                  </a:rPr>
                  <a:t>és  </a:t>
                </a:r>
                <a14:m>
                  <m:oMath xmlns:m="http://schemas.openxmlformats.org/officeDocument/2006/math">
                    <m:r>
                      <a:rPr lang="hu-H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hu-HU" sz="1800" b="1" dirty="0">
                    <a:ea typeface="Calibri"/>
                    <a:cs typeface="Times New Roman"/>
                  </a:rPr>
                  <a:t>  nem négyzetszám, akkor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𝐚</m:t>
                        </m:r>
                      </m:e>
                    </m:ra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irracionális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Bizonyítás:</a:t>
                </a:r>
                <a:r>
                  <a:rPr lang="hu-HU" sz="1800" dirty="0">
                    <a:ea typeface="Times New Roman"/>
                    <a:cs typeface="Times New Roman"/>
                  </a:rPr>
                  <a:t>	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Tegyük </a:t>
                </a:r>
                <a:r>
                  <a:rPr lang="hu-HU" sz="1800" dirty="0">
                    <a:ea typeface="Times New Roman"/>
                    <a:cs typeface="Times New Roman"/>
                  </a:rPr>
                  <a:t>fel az állítás tagadását!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 Azaz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𝑛𝑒𝑚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𝑖𝑟𝑟𝑎𝑐𝑖𝑜𝑛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á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𝑙𝑖𝑠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𝑎𝑘𝑘𝑜𝑟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ℚ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(mert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ℚ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∅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ℚ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∪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ℝ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).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ahol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és (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)=1.  Mivel mindkét oldal pozitív: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/>
                </a:r>
                <a:br>
                  <a:rPr lang="hu-HU" sz="1800" dirty="0" smtClean="0">
                    <a:ea typeface="Times New Roman"/>
                    <a:cs typeface="Times New Roman"/>
                  </a:rPr>
                </a:br>
                <a:r>
                  <a:rPr lang="hu-HU" sz="1800" dirty="0" smtClean="0">
                    <a:ea typeface="Times New Roman"/>
                    <a:cs typeface="Times New Roman"/>
                  </a:rPr>
                  <a:t>	ebből</a:t>
                </a:r>
                <a:r>
                  <a:rPr lang="hu-HU" sz="1800" dirty="0"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a</a:t>
                </a:r>
                <a:r>
                  <a:rPr lang="hu-HU" sz="1800" dirty="0">
                    <a:ea typeface="Times New Roman"/>
                    <a:cs typeface="Times New Roman"/>
                  </a:rPr>
                  <a:t>./ számelmélet alaptételével: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600" dirty="0">
                    <a:ea typeface="Times New Roman"/>
                    <a:cs typeface="Times New Roman"/>
                  </a:rPr>
                  <a:t>Jobb oldalon </a:t>
                </a:r>
                <a:r>
                  <a:rPr lang="hu-HU" sz="1600" dirty="0" smtClean="0">
                    <a:ea typeface="Times New Roman"/>
                    <a:cs typeface="Times New Roman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, baloldalon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minden prímtényezője páros kitevőn szerepel. Az ’a’</a:t>
                </a:r>
                <a:r>
                  <a:rPr lang="hu-HU" sz="1600" dirty="0" err="1">
                    <a:ea typeface="Times New Roman"/>
                    <a:cs typeface="Times New Roman"/>
                  </a:rPr>
                  <a:t>-nak</a:t>
                </a:r>
                <a:r>
                  <a:rPr lang="hu-HU" sz="16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kell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hogy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legyen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p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á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ratlan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kitev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ő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j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ű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pr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í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mt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nyez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ő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je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mert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nem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n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gyzetsz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á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m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Az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egyenl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ő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s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g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k</m:t>
                    </m:r>
                    <m: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é</m:t>
                    </m:r>
                    <m:r>
                      <m:rPr>
                        <m:sty m:val="p"/>
                      </m:rPr>
                      <a:rPr lang="hu-HU" sz="1600">
                        <a:effectLst/>
                        <a:latin typeface="Cambria Math"/>
                        <a:ea typeface="Times New Roman"/>
                        <a:cs typeface="Times New Roman"/>
                      </a:rPr>
                      <m:t>t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oldalán tehát két különböző prímtényezős felbontás áll, ami ellentmond a számelmélet alaptételének.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Tehát az indirekt feltevés helytelen, akkor az eredeti állítás igaz: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∗.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∎</m:t>
                    </m:r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435280" cy="5472608"/>
              </a:xfrm>
              <a:blipFill rotWithShape="1">
                <a:blip r:embed="rId2"/>
                <a:stretch>
                  <a:fillRect l="-578" t="-111" r="-650" b="-21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7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20688"/>
                <a:ext cx="8352928" cy="5832648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u="sng" dirty="0">
                    <a:solidFill>
                      <a:srgbClr val="C00000"/>
                    </a:solidFill>
                    <a:ea typeface="Calibri"/>
                    <a:cs typeface="Times New Roman"/>
                  </a:rPr>
                  <a:t>I. GYÖKFOGALOMMAL KAPCSOLATOS FELADATOK</a:t>
                </a:r>
                <a:endParaRPr lang="hu-HU" sz="1800" u="sng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hu-HU" sz="1800" b="1" dirty="0" smtClean="0">
                    <a:ea typeface="Calibri"/>
                    <a:cs typeface="Times New Roman"/>
                  </a:rPr>
                  <a:t>I/1. Igazoljuk, hogy ha </a:t>
                </a:r>
                <a14:m>
                  <m:oMath xmlns:m="http://schemas.openxmlformats.org/officeDocument/2006/math">
                    <m:r>
                      <a:rPr lang="hu-HU" sz="1800" b="1" i="1" dirty="0" smtClean="0"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hu-HU" sz="1800" b="1" i="1" dirty="0" smtClean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hu-HU" sz="1800" b="1" i="1" dirty="0" smtClean="0">
                        <a:latin typeface="Cambria Math"/>
                        <a:ea typeface="Calibri"/>
                        <a:cs typeface="Times New Roman"/>
                      </a:rPr>
                      <m:t>𝝐</m:t>
                    </m:r>
                    <m:r>
                      <a:rPr lang="hu-HU" sz="1800" b="1" i="1" dirty="0" smtClean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hu-HU" sz="1800" b="1" i="1" dirty="0" smtClean="0">
                        <a:latin typeface="Cambria Math"/>
                        <a:ea typeface="Cambria Math"/>
                        <a:cs typeface="Times New Roman"/>
                      </a:rPr>
                      <m:t>ℕ</m:t>
                    </m:r>
                  </m:oMath>
                </a14:m>
                <a:r>
                  <a:rPr lang="hu-HU" sz="1800" b="1" dirty="0" smtClean="0">
                    <a:ea typeface="Calibri"/>
                    <a:cs typeface="Times New Roman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1800" b="1" i="1" dirty="0" smtClean="0"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hu-HU" sz="1800" b="1" dirty="0" smtClean="0">
                    <a:ea typeface="Calibri"/>
                    <a:cs typeface="Times New Roman"/>
                  </a:rPr>
                  <a:t>  nem négyzetszám, akkor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ra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irracionális</a:t>
                </a:r>
                <a:r>
                  <a:rPr lang="hu-HU" sz="1800" b="1" dirty="0" smtClean="0">
                    <a:ea typeface="Times New Roman"/>
                    <a:cs typeface="Times New Roman"/>
                  </a:rPr>
                  <a:t>!</a:t>
                </a:r>
                <a:endParaRPr lang="hu-HU" sz="1400" dirty="0"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Bizonyítás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: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Tegyük fel az állítás tagadását!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</a:t>
                </a:r>
                <a:r>
                  <a:rPr lang="hu-HU" sz="1600" dirty="0" smtClean="0">
                    <a:ea typeface="Times New Roman"/>
                    <a:cs typeface="Times New Roman"/>
                  </a:rPr>
                  <a:t>nem irracionális </a:t>
                </a:r>
                <a14:m>
                  <m:oMath xmlns:m="http://schemas.openxmlformats.org/officeDocument/2006/math">
                    <m:r>
                      <a:rPr lang="hu-HU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⟹</m:t>
                    </m:r>
                    <m:rad>
                      <m:radPr>
                        <m:degHide m:val="on"/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ℚ</m:t>
                    </m:r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  <m:rad>
                      <m:radPr>
                        <m:degHide m:val="on"/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  <m:r>
                      <a:rPr lang="hu-HU" sz="16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hu-HU" sz="16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600" b="0" i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(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hu-HU" sz="1600" b="0" i="1" dirty="0" smtClean="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6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lang="hu-HU" sz="1600" b="0" i="1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hu-HU" sz="1600" i="1" dirty="0" smtClean="0">
                        <a:latin typeface="Cambria Math"/>
                        <a:ea typeface="Times New Roman"/>
                        <a:cs typeface="Times New Roman"/>
                      </a:rPr>
                      <m:t>)=1</m:t>
                    </m:r>
                  </m:oMath>
                </a14:m>
                <a:r>
                  <a:rPr lang="hu-HU" sz="16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⟹</m:t>
                    </m:r>
                  </m:oMath>
                </a14:m>
                <a:r>
                  <a:rPr lang="hu-HU" sz="1600" dirty="0" smtClean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hu-HU" sz="1600" b="0" i="1" smtClean="0">
                        <a:effectLst/>
                        <a:latin typeface="Cambria Math"/>
                        <a:cs typeface="Times New Roman"/>
                      </a:rPr>
                      <m:t>𝑎</m:t>
                    </m:r>
                    <m:r>
                      <a:rPr lang="hu-HU" sz="16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</m:t>
                            </m:r>
                          </m:e>
                          <m:sup>
                            <m:r>
                              <a:rPr lang="hu-HU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hu-HU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16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⟹</m:t>
                    </m:r>
                  </m:oMath>
                </a14:m>
                <a:r>
                  <a:rPr lang="hu-HU" sz="16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600" b="0" i="1" smtClean="0">
                        <a:latin typeface="Cambria Math"/>
                        <a:cs typeface="Times New Roman"/>
                      </a:rPr>
                      <m:t>𝑎</m:t>
                    </m:r>
                    <m:sSup>
                      <m:sSup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6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hu-H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hu-HU" sz="14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b="1" dirty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b</a:t>
                </a:r>
                <a:r>
                  <a:rPr lang="hu-HU" sz="1800" b="1" dirty="0">
                    <a:ea typeface="Times New Roman"/>
                    <a:cs typeface="Times New Roman"/>
                  </a:rPr>
                  <a:t>./ </a:t>
                </a:r>
                <a:r>
                  <a:rPr lang="hu-HU" sz="1800" dirty="0">
                    <a:ea typeface="Times New Roman"/>
                    <a:cs typeface="Times New Roman"/>
                  </a:rPr>
                  <a:t>bizonyítás oszthatósággal: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</m:t>
                            </m:r>
                          </m:e>
                          <m:sup>
                            <m:r>
                              <a:rPr lang="hu-HU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 ⟹ </m:t>
                        </m:r>
                      </m:e>
                    </m:d>
                    <m:d>
                      <m:dPr>
                        <m:begChr m:val=""/>
                        <m:endChr m:val="|"/>
                        <m:ctrlP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  <m: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d>
                    <m:r>
                      <a:rPr lang="hu-HU" sz="1800" b="1" i="1"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∃</m:t>
                    </m:r>
                    <m:r>
                      <m:rPr>
                        <m:sty m:val="p"/>
                      </m:rPr>
                      <a:rPr lang="hu-HU" sz="18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k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hogy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𝑎𝑘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𝑝</m:t>
                    </m:r>
                  </m:oMath>
                </a14:m>
                <a:r>
                  <a:rPr lang="hu-HU" sz="18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hu-HU" sz="1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𝑎𝑘</m:t>
                            </m:r>
                          </m:e>
                        </m:d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hu-HU" sz="18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⟹</m:t>
                        </m:r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hu-HU" sz="18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 </m:t>
                    </m:r>
                    <m:d>
                      <m:dPr>
                        <m:begChr m:val=""/>
                        <m:endChr m:val="|"/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  <m:r>
                          <a:rPr lang="hu-HU" sz="1800" b="1" i="1"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q</a:t>
                </a:r>
                <a:endParaRPr lang="hu-HU" sz="16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Tehát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osztója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𝑝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-nek is és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𝑞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-nak is, ami ellentmond a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(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𝑝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,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𝑞</m:t>
                    </m:r>
                    <m:r>
                      <a:rPr lang="hu-HU" sz="180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)=1 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feltételnek. </a:t>
                </a: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Tehát </a:t>
                </a:r>
                <a:r>
                  <a:rPr lang="hu-HU" sz="1800" dirty="0">
                    <a:ea typeface="Times New Roman"/>
                    <a:cs typeface="Times New Roman"/>
                  </a:rPr>
                  <a:t>az eredeti állítás az igaz: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hu-HU" sz="1800" i="1"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dirty="0" smtClean="0">
                    <a:ea typeface="Times New Roman"/>
                    <a:cs typeface="Times New Roman"/>
                  </a:rPr>
                  <a:t>.</a:t>
                </a:r>
                <a:endParaRPr lang="hu-HU" sz="18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20688"/>
                <a:ext cx="8352928" cy="5832648"/>
              </a:xfrm>
              <a:blipFill rotWithShape="1">
                <a:blip r:embed="rId2"/>
                <a:stretch>
                  <a:fillRect l="-584" t="-1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9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720586" cy="590465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u="sng" dirty="0">
                    <a:solidFill>
                      <a:srgbClr val="C00000"/>
                    </a:solidFill>
                    <a:ea typeface="Calibri"/>
                    <a:cs typeface="Times New Roman"/>
                  </a:rPr>
                  <a:t>I. GYÖKFOGALOMMAL KAPCSOLATOS FELADATOK</a:t>
                </a:r>
                <a:endParaRPr lang="hu-HU" sz="1800" u="sng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800" b="1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I/2. Bizonyítsuk be, hogy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deg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hu-HU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hu-HU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 irracionális!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600" i="1" dirty="0" smtClean="0"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buAutoNum type="arabicPeriod"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Indirekt </a:t>
                </a:r>
                <a:r>
                  <a:rPr lang="hu-HU" sz="1800" dirty="0">
                    <a:ea typeface="Times New Roman"/>
                    <a:cs typeface="Times New Roman"/>
                  </a:rPr>
                  <a:t>úton: </a:t>
                </a:r>
                <a:r>
                  <a:rPr lang="hu-HU" sz="1800" dirty="0" err="1">
                    <a:ea typeface="Times New Roman"/>
                    <a:cs typeface="Times New Roman"/>
                  </a:rPr>
                  <a:t>T</a:t>
                </a:r>
                <a:r>
                  <a:rPr lang="hu-HU" sz="1800" dirty="0" err="1" smtClean="0">
                    <a:ea typeface="Times New Roman"/>
                    <a:cs typeface="Times New Roman"/>
                  </a:rPr>
                  <a:t>.f.h</a:t>
                </a:r>
                <a:r>
                  <a:rPr lang="hu-HU" sz="1800" dirty="0">
                    <a:ea typeface="Times New Roman"/>
                    <a:cs typeface="Times New Roman"/>
                  </a:rPr>
                  <a:t>. racionális, jelöljük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hu-HU" sz="1800" dirty="0" err="1" smtClean="0">
                    <a:ea typeface="Times New Roman"/>
                    <a:cs typeface="Times New Roman"/>
                  </a:rPr>
                  <a:t>-szel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!  (Lehetne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2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hu-HU" sz="2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 </a:t>
                </a:r>
                <a:r>
                  <a:rPr lang="hu-HU" sz="1800" dirty="0" err="1" smtClean="0">
                    <a:effectLst/>
                    <a:ea typeface="Times New Roman"/>
                    <a:cs typeface="Times New Roman"/>
                  </a:rPr>
                  <a:t>-val</a:t>
                </a:r>
                <a:r>
                  <a:rPr lang="hu-HU" sz="1800" dirty="0" smtClean="0">
                    <a:effectLst/>
                    <a:ea typeface="Times New Roman"/>
                    <a:cs typeface="Times New Roman"/>
                  </a:rPr>
                  <a:t>?)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g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hu-HU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∈</m:t>
                      </m:r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ℚ</m:t>
                      </m:r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⟹</m:t>
                      </m:r>
                      <m:rad>
                        <m:rad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g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⟹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2=</m:t>
                      </m:r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+3</m:t>
                      </m:r>
                      <m:sSup>
                        <m:sSup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+9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⟹</m:t>
                      </m:r>
                    </m:oMath>
                  </m:oMathPara>
                </a14:m>
                <a:endParaRPr lang="hu-HU" sz="16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⟹</m:t>
                      </m:r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2=</m:t>
                      </m:r>
                      <m:sSup>
                        <m:sSup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+9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e>
                      </m:d>
                      <m:r>
                        <a:rPr lang="hu-H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⟹ </m:t>
                      </m:r>
                      <m:rad>
                        <m:radPr>
                          <m:degHide m:val="on"/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600" b="0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2−</m:t>
                          </m:r>
                          <m:sSup>
                            <m:sSupPr>
                              <m:ctrlP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−9</m:t>
                          </m:r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hu-H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  <m:r>
                        <a:rPr lang="hu-HU" sz="1800" i="1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2−</m:t>
                          </m:r>
                          <m:sSup>
                            <m:sSup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−9</m:t>
                          </m:r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hu-HU" sz="18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		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720586" cy="5904657"/>
              </a:xfrm>
              <a:blipFill rotWithShape="1">
                <a:blip r:embed="rId2"/>
                <a:stretch>
                  <a:fillRect l="-559" t="-1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zis 1"/>
          <p:cNvSpPr/>
          <p:nvPr/>
        </p:nvSpPr>
        <p:spPr>
          <a:xfrm>
            <a:off x="3586483" y="475232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090539" y="4506884"/>
            <a:ext cx="1921621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20580" y="5475287"/>
            <a:ext cx="10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83768" y="5382508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irracionális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4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5976664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u="sng" dirty="0">
                    <a:solidFill>
                      <a:srgbClr val="C00000"/>
                    </a:solidFill>
                    <a:ea typeface="Calibri"/>
                    <a:cs typeface="Times New Roman"/>
                  </a:rPr>
                  <a:t>I. GYÖKFOGALOMMAL KAPCSOLATOS FELADATOK</a:t>
                </a:r>
                <a:endParaRPr lang="hu-HU" sz="1800" u="sng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I/2</a:t>
                </a:r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. Bizonyítsuk be, hogy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deg>
                      <m: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hu-HU" sz="18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hu-HU" sz="1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e>
                    </m:rad>
                  </m:oMath>
                </a14:m>
                <a:r>
                  <a:rPr lang="hu-HU" sz="1800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irracionális</a:t>
                </a:r>
                <a:r>
                  <a:rPr lang="hu-HU" sz="1800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!</a:t>
                </a:r>
                <a:endParaRPr lang="hu-HU" sz="1800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 smtClean="0">
                    <a:ea typeface="Times New Roman"/>
                    <a:cs typeface="Times New Roman"/>
                  </a:rPr>
                  <a:t>2</a:t>
                </a:r>
                <a:r>
                  <a:rPr lang="hu-HU" sz="1800" dirty="0">
                    <a:ea typeface="Times New Roman"/>
                    <a:cs typeface="Times New Roman"/>
                  </a:rPr>
                  <a:t>. megoldás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Felhasználva az 1. megoldásból a jelölést és köbre emelést: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9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      Négyzetre emelve és rendezve kapjuk: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sup>
                    </m:sSup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sup>
                    </m:sSup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36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23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0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Ha ennek az egész együtthatós egyenletnek van racionális gyöke, akkor az osztója a 23-nak, tehát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±1 ,  ±23 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lehet. (</a:t>
                </a:r>
                <a:r>
                  <a:rPr lang="hu-HU" sz="1800" dirty="0" err="1">
                    <a:ea typeface="Times New Roman"/>
                    <a:cs typeface="Times New Roman"/>
                  </a:rPr>
                  <a:t>Rolle-tétel</a:t>
                </a:r>
                <a:r>
                  <a:rPr lang="hu-HU" sz="1800" dirty="0">
                    <a:ea typeface="Times New Roman"/>
                    <a:cs typeface="Times New Roman"/>
                  </a:rPr>
                  <a:t>)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Behelyettesítéssel ellenőrizhető, hogy egyik sem megoldás, tehát az egyenletnek nincs racionális gyöke, így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sSup>
                      <m:sSup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ℚ</m:t>
                        </m:r>
                      </m:e>
                      <m: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∎</m:t>
                    </m:r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400" dirty="0" err="1">
                    <a:ea typeface="Times New Roman"/>
                    <a:cs typeface="Times New Roman"/>
                  </a:rPr>
                  <a:t>Rolle-tétel</a:t>
                </a:r>
                <a:r>
                  <a:rPr lang="hu-HU" sz="1400" dirty="0">
                    <a:ea typeface="Times New Roman"/>
                    <a:cs typeface="Times New Roman"/>
                  </a:rPr>
                  <a:t> szerint (középiskolában is könnyen igazolható):</a:t>
                </a:r>
                <a:endParaRPr lang="hu-HU" sz="14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400" dirty="0">
                    <a:ea typeface="Times New Roman"/>
                    <a:cs typeface="Times New Roman"/>
                  </a:rPr>
                  <a:t>az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x+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=0  egész együtthatós egyenletnek csak olyan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𝑟</m:t>
                        </m:r>
                      </m:num>
                      <m:den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</m:t>
                        </m:r>
                      </m:den>
                    </m:f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 racionális szám lehet megoldása, melyre  </a:t>
                </a:r>
                <a:r>
                  <a:rPr lang="hu-HU" sz="1400" dirty="0" err="1">
                    <a:ea typeface="Times New Roman"/>
                    <a:cs typeface="Times New Roman"/>
                  </a:rPr>
                  <a:t>rl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 és  </a:t>
                </a:r>
                <a:r>
                  <a:rPr lang="hu-HU" sz="1400" dirty="0" err="1">
                    <a:ea typeface="Times New Roman"/>
                    <a:cs typeface="Times New Roman"/>
                  </a:rPr>
                  <a:t>sl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hu-H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,  (r,s)=1.</a:t>
                </a:r>
                <a:endParaRPr lang="hu-HU" sz="14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hu-HU" sz="1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5976664"/>
              </a:xfrm>
              <a:blipFill rotWithShape="1">
                <a:blip r:embed="rId2"/>
                <a:stretch>
                  <a:fillRect l="-667" t="-102" r="-5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4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640960" cy="6408712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u="sng" dirty="0">
                    <a:solidFill>
                      <a:srgbClr val="C00000"/>
                    </a:solidFill>
                    <a:ea typeface="Calibri"/>
                    <a:cs typeface="Times New Roman"/>
                  </a:rPr>
                  <a:t>I. GYÖKFOGALOMMAL KAPCSOLATOS FELADATOK</a:t>
                </a:r>
                <a:endParaRPr lang="hu-HU" sz="1800" u="sng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I/3. Bizonyítsuk be, hogy az alábbi számok irracionálisak!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>
                    <a:ea typeface="Times New Roman"/>
                    <a:cs typeface="Times New Roman"/>
                  </a:rPr>
                  <a:t>a./</a:t>
                </a:r>
                <a:r>
                  <a:rPr lang="hu-HU" sz="1800" dirty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29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    </a:t>
                </a:r>
                <a:r>
                  <a:rPr lang="hu-HU" sz="1800" b="1" dirty="0">
                    <a:ea typeface="Times New Roman"/>
                    <a:cs typeface="Times New Roman"/>
                  </a:rPr>
                  <a:t>b./</a:t>
                </a:r>
                <a:r>
                  <a:rPr lang="hu-HU" sz="1800" dirty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2 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   </a:t>
                </a:r>
                <a:r>
                  <a:rPr lang="hu-HU" sz="1800" b="1" dirty="0">
                    <a:ea typeface="Times New Roman"/>
                    <a:cs typeface="Times New Roman"/>
                  </a:rPr>
                  <a:t>c./</a:t>
                </a:r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−8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</a:t>
                </a:r>
                <a:r>
                  <a:rPr lang="hu-HU" sz="1400" dirty="0" smtClean="0">
                    <a:ea typeface="Times New Roman"/>
                    <a:cs typeface="Times New Roman"/>
                  </a:rPr>
                  <a:t>ha a</a:t>
                </a:r>
                <a14:m>
                  <m:oMath xmlns:m="http://schemas.openxmlformats.org/officeDocument/2006/math">
                    <m:r>
                      <a:rPr lang="hu-H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𝜖</m:t>
                    </m:r>
                    <m:r>
                      <a:rPr lang="hu-H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r>
                  <a:rPr lang="hu-HU" sz="1400" dirty="0">
                    <a:ea typeface="Times New Roman"/>
                    <a:cs typeface="Times New Roman"/>
                  </a:rPr>
                  <a:t> </a:t>
                </a:r>
                <a:r>
                  <a:rPr lang="hu-HU" sz="1400" dirty="0" smtClean="0">
                    <a:ea typeface="Times New Roman"/>
                    <a:cs typeface="Times New Roman"/>
                  </a:rPr>
                  <a:t>és </a:t>
                </a:r>
                <a:r>
                  <a:rPr lang="hu-HU" sz="1400" dirty="0">
                    <a:ea typeface="Times New Roman"/>
                    <a:cs typeface="Times New Roman"/>
                  </a:rPr>
                  <a:t>nem </a:t>
                </a:r>
                <a:r>
                  <a:rPr lang="hu-HU" sz="1400" dirty="0" err="1">
                    <a:ea typeface="Times New Roman"/>
                    <a:cs typeface="Times New Roman"/>
                  </a:rPr>
                  <a:t>k-adik</a:t>
                </a:r>
                <a:r>
                  <a:rPr lang="hu-HU" sz="1400" dirty="0">
                    <a:ea typeface="Times New Roman"/>
                    <a:cs typeface="Times New Roman"/>
                  </a:rPr>
                  <a:t> hatvány</a:t>
                </a:r>
                <a:endParaRPr lang="hu-HU" sz="14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>
                    <a:ea typeface="Times New Roman"/>
                    <a:cs typeface="Times New Roman"/>
                  </a:rPr>
                  <a:t>d./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, ha a 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hu-HU" sz="1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ℕ</m:t>
                        </m:r>
                      </m:e>
                      <m:sup>
                        <m:r>
                          <a:rPr lang="hu-HU" sz="1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</m:t>
                    </m:r>
                  </m:oMath>
                </a14:m>
                <a:r>
                  <a:rPr lang="hu-HU" sz="1800" b="1" dirty="0">
                    <a:ea typeface="Times New Roman"/>
                    <a:cs typeface="Times New Roman"/>
                  </a:rPr>
                  <a:t>e./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-1,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+ 2	</a:t>
                </a:r>
                <a:r>
                  <a:rPr lang="hu-HU" sz="1800" b="1" dirty="0">
                    <a:ea typeface="Times New Roman"/>
                    <a:cs typeface="Times New Roman"/>
                  </a:rPr>
                  <a:t> f./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,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hu-HU" sz="1800" dirty="0" smtClean="0">
                  <a:effectLst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200" b="1" dirty="0" smtClean="0"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b="1" dirty="0" smtClean="0">
                    <a:ea typeface="Times New Roman"/>
                    <a:cs typeface="Times New Roman"/>
                  </a:rPr>
                  <a:t>I/4</a:t>
                </a:r>
                <a:r>
                  <a:rPr lang="hu-HU" sz="1800" b="1" dirty="0">
                    <a:ea typeface="Times New Roman"/>
                    <a:cs typeface="Times New Roman"/>
                  </a:rPr>
                  <a:t>. Állapítsuk meg, melyik racionális, melyik irracionális szám!</a:t>
                </a:r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hu-HU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4+2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e>
                    </m:rad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4−2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:r>
                  <a:rPr lang="hu-HU" sz="1800" dirty="0" smtClean="0">
                    <a:ea typeface="Times New Roman"/>
                    <a:cs typeface="Times New Roman"/>
                  </a:rPr>
                  <a:t>    	 B</a:t>
                </a:r>
                <a:r>
                  <a:rPr lang="hu-HU" sz="1800" dirty="0"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14+6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14−6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hu-HU" sz="1800" dirty="0">
                    <a:ea typeface="Times New Roman"/>
                    <a:cs typeface="Times New Roman"/>
                  </a:rPr>
                  <a:t>C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7+2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7−2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		D=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r>
                  <a:rPr lang="hu-HU" sz="1800" dirty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ad>
                      <m:radPr>
                        <m:ctrlP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hu-H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hu-HU" sz="1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endParaRPr lang="hu-HU" sz="1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hu-HU" sz="2000" dirty="0" smtClean="0"/>
              </a:p>
              <a:p>
                <a:pPr marL="0" indent="0">
                  <a:buNone/>
                </a:pPr>
                <a:r>
                  <a:rPr lang="hu-HU" sz="2000" dirty="0" smtClean="0"/>
                  <a:t>A</a:t>
                </a:r>
                <a:r>
                  <a:rPr lang="hu-HU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r>
                          <a:rPr lang="hu-HU" sz="2000" i="1"/>
                          <m:t>3+2</m:t>
                        </m:r>
                        <m:rad>
                          <m:radPr>
                            <m:degHide m:val="on"/>
                            <m:ctrlPr>
                              <a:rPr lang="hu-HU" sz="2000" i="1"/>
                            </m:ctrlPr>
                          </m:radPr>
                          <m:deg/>
                          <m:e>
                            <m:r>
                              <a:rPr lang="hu-HU" sz="2000" i="1"/>
                              <m:t>3</m:t>
                            </m:r>
                          </m:e>
                        </m:rad>
                        <m:r>
                          <a:rPr lang="hu-HU" sz="2000" i="1"/>
                          <m:t>+1</m:t>
                        </m:r>
                      </m:e>
                    </m:rad>
                  </m:oMath>
                </a14:m>
                <a:r>
                  <a:rPr lang="hu-HU" sz="2000" dirty="0"/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r>
                          <a:rPr lang="hu-HU" sz="2000" i="1"/>
                          <m:t>3−2</m:t>
                        </m:r>
                        <m:rad>
                          <m:radPr>
                            <m:degHide m:val="on"/>
                            <m:ctrlPr>
                              <a:rPr lang="hu-HU" sz="2000" i="1"/>
                            </m:ctrlPr>
                          </m:radPr>
                          <m:deg/>
                          <m:e>
                            <m:r>
                              <a:rPr lang="hu-HU" sz="2000" i="1"/>
                              <m:t>3</m:t>
                            </m:r>
                          </m:e>
                        </m:rad>
                        <m:r>
                          <a:rPr lang="hu-HU" sz="2000" i="1"/>
                          <m:t>+1</m:t>
                        </m:r>
                      </m:e>
                    </m:rad>
                  </m:oMath>
                </a14:m>
                <a:r>
                  <a:rPr lang="hu-HU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0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000" i="1"/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000" i="1"/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000" i="1"/>
                                      <m:t>3</m:t>
                                    </m:r>
                                  </m:e>
                                </m:rad>
                                <m:r>
                                  <a:rPr lang="hu-HU" sz="2000" i="1"/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hu-HU" sz="2000" i="1"/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000" i="1"/>
                      <m:t>+</m:t>
                    </m:r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0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000" i="1"/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000" i="1"/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000" i="1"/>
                                      <m:t>3</m:t>
                                    </m:r>
                                  </m:e>
                                </m:rad>
                                <m:r>
                                  <a:rPr lang="hu-HU" sz="2000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hu-HU" sz="2000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000" i="1"/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u-HU" sz="2000" i="1"/>
                            </m:ctrlPr>
                          </m:radPr>
                          <m:deg/>
                          <m:e>
                            <m:r>
                              <a:rPr lang="hu-HU" sz="2000" i="1"/>
                              <m:t>3</m:t>
                            </m:r>
                          </m:e>
                        </m:rad>
                        <m:r>
                          <a:rPr lang="hu-HU" sz="2000" i="1"/>
                          <m:t>+1</m:t>
                        </m:r>
                      </m:e>
                    </m:d>
                    <m:r>
                      <a:rPr lang="hu-HU" sz="2000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u-HU" sz="2000" i="1"/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u-HU" sz="2000" i="1"/>
                            </m:ctrlPr>
                          </m:radPr>
                          <m:deg/>
                          <m:e>
                            <m:r>
                              <a:rPr lang="hu-HU" sz="2000" i="1"/>
                              <m:t>3</m:t>
                            </m:r>
                          </m:e>
                        </m:rad>
                        <m:r>
                          <a:rPr lang="hu-HU" sz="2000" i="1"/>
                          <m:t>−1</m:t>
                        </m:r>
                      </m:e>
                    </m:d>
                  </m:oMath>
                </a14:m>
                <a:r>
                  <a:rPr lang="hu-HU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r>
                          <a:rPr lang="hu-HU" sz="2000" i="1"/>
                          <m:t>3</m:t>
                        </m:r>
                      </m:e>
                    </m:rad>
                    <m:r>
                      <a:rPr lang="hu-HU" sz="2000" i="1"/>
                      <m:t>+1+</m:t>
                    </m:r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r>
                          <a:rPr lang="hu-HU" sz="2000" i="1"/>
                          <m:t>3</m:t>
                        </m:r>
                      </m:e>
                    </m:rad>
                    <m:r>
                      <a:rPr lang="hu-HU" sz="2000" i="1"/>
                      <m:t>−1=</m:t>
                    </m:r>
                  </m:oMath>
                </a14:m>
                <a:r>
                  <a:rPr lang="hu-HU" sz="2000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i="1"/>
                        </m:ctrlPr>
                      </m:radPr>
                      <m:deg/>
                      <m:e>
                        <m:r>
                          <a:rPr lang="hu-HU" sz="2000" i="1"/>
                          <m:t>3 </m:t>
                        </m:r>
                      </m:e>
                    </m:rad>
                    <m:r>
                      <a:rPr lang="hu-HU" sz="2000" i="1"/>
                      <m:t>𝜖</m:t>
                    </m:r>
                    <m:r>
                      <a:rPr lang="hu-HU" sz="2000" i="1"/>
                      <m:t> </m:t>
                    </m:r>
                    <m:sSup>
                      <m:sSupPr>
                        <m:ctrlPr>
                          <a:rPr lang="hu-HU" sz="2000" i="1"/>
                        </m:ctrlPr>
                      </m:sSupPr>
                      <m:e>
                        <m:r>
                          <a:rPr lang="hu-HU" sz="2000" i="1"/>
                          <m:t>ℚ</m:t>
                        </m:r>
                      </m:e>
                      <m:sup>
                        <m:r>
                          <a:rPr lang="hu-HU" sz="2000" i="1"/>
                          <m:t>∗</m:t>
                        </m:r>
                      </m:sup>
                    </m:sSup>
                  </m:oMath>
                </a14:m>
                <a:r>
                  <a:rPr lang="hu-HU" sz="2000" dirty="0"/>
                  <a:t>  </a:t>
                </a:r>
                <a14:m>
                  <m:oMath xmlns:m="http://schemas.openxmlformats.org/officeDocument/2006/math">
                    <m:r>
                      <a:rPr lang="hu-HU" sz="2000" i="1"/>
                      <m:t>∎</m:t>
                    </m:r>
                  </m:oMath>
                </a14:m>
                <a:endParaRPr lang="hu-HU" sz="2000" dirty="0"/>
              </a:p>
              <a:p>
                <a:pPr marL="0" indent="0">
                  <a:buNone/>
                </a:pPr>
                <a:r>
                  <a:rPr lang="hu-HU" sz="2000" dirty="0"/>
                  <a:t>B és C az A mintájára oldható; D-t egyenletként kezelve köbre emeléssel hiányos harmadfokú egyenlet adódik.</a:t>
                </a:r>
              </a:p>
              <a:p>
                <a:pPr marL="104775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hu-HU" sz="1200" b="1" dirty="0" smtClean="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640960" cy="6408712"/>
              </a:xfrm>
              <a:blipFill rotWithShape="1">
                <a:blip r:embed="rId2"/>
                <a:stretch>
                  <a:fillRect l="-705" t="-95" b="-9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735-D0BC-4E9F-A9C3-5A49DF029DD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2333</Words>
  <Application>Microsoft Office PowerPoint</Application>
  <PresentationFormat>Diavetítés a képernyőre (4:3 oldalarány)</PresentationFormat>
  <Paragraphs>342</Paragraphs>
  <Slides>32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Bizonyítási módszerek  és az irracionalitás   Kis középiskolai módszertan </vt:lpstr>
      <vt:lpstr>A témaválasztásról</vt:lpstr>
      <vt:lpstr>Rövid elméleti háttér</vt:lpstr>
      <vt:lpstr>Rövid elméleti háttér</vt:lpstr>
      <vt:lpstr>Feladatok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Összegzés</vt:lpstr>
      <vt:lpstr>Irodalomjegyzék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Irracionális számok és bizonyítási módszerek a középiskolában</dc:title>
  <dc:creator>Otthon</dc:creator>
  <cp:lastModifiedBy>Otthon</cp:lastModifiedBy>
  <cp:revision>84</cp:revision>
  <dcterms:created xsi:type="dcterms:W3CDTF">2014-06-18T12:59:45Z</dcterms:created>
  <dcterms:modified xsi:type="dcterms:W3CDTF">2016-06-04T13:15:09Z</dcterms:modified>
</cp:coreProperties>
</file>